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7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39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58"/>
  </p:notesMasterIdLst>
  <p:handoutMasterIdLst>
    <p:handoutMasterId r:id="rId59"/>
  </p:handoutMasterIdLst>
  <p:sldIdLst>
    <p:sldId id="4856" r:id="rId8"/>
    <p:sldId id="4855" r:id="rId9"/>
    <p:sldId id="4770" r:id="rId10"/>
    <p:sldId id="4851" r:id="rId11"/>
    <p:sldId id="4772" r:id="rId12"/>
    <p:sldId id="4773" r:id="rId13"/>
    <p:sldId id="4774" r:id="rId14"/>
    <p:sldId id="4775" r:id="rId15"/>
    <p:sldId id="4776" r:id="rId16"/>
    <p:sldId id="4858" r:id="rId17"/>
    <p:sldId id="4841" r:id="rId18"/>
    <p:sldId id="4778" r:id="rId19"/>
    <p:sldId id="4842" r:id="rId20"/>
    <p:sldId id="4780" r:id="rId21"/>
    <p:sldId id="4781" r:id="rId22"/>
    <p:sldId id="4843" r:id="rId23"/>
    <p:sldId id="4859" r:id="rId24"/>
    <p:sldId id="4783" r:id="rId25"/>
    <p:sldId id="4785" r:id="rId26"/>
    <p:sldId id="2116" r:id="rId27"/>
    <p:sldId id="4857" r:id="rId28"/>
    <p:sldId id="4787" r:id="rId29"/>
    <p:sldId id="4850" r:id="rId30"/>
    <p:sldId id="4801" r:id="rId31"/>
    <p:sldId id="4788" r:id="rId32"/>
    <p:sldId id="4789" r:id="rId33"/>
    <p:sldId id="4872" r:id="rId34"/>
    <p:sldId id="4794" r:id="rId35"/>
    <p:sldId id="4796" r:id="rId36"/>
    <p:sldId id="4795" r:id="rId37"/>
    <p:sldId id="4797" r:id="rId38"/>
    <p:sldId id="4798" r:id="rId39"/>
    <p:sldId id="4849" r:id="rId40"/>
    <p:sldId id="4802" r:id="rId41"/>
    <p:sldId id="4803" r:id="rId42"/>
    <p:sldId id="4804" r:id="rId43"/>
    <p:sldId id="4805" r:id="rId44"/>
    <p:sldId id="4845" r:id="rId45"/>
    <p:sldId id="4860" r:id="rId46"/>
    <p:sldId id="4861" r:id="rId47"/>
    <p:sldId id="4808" r:id="rId48"/>
    <p:sldId id="4809" r:id="rId49"/>
    <p:sldId id="4810" r:id="rId50"/>
    <p:sldId id="4862" r:id="rId51"/>
    <p:sldId id="4866" r:id="rId52"/>
    <p:sldId id="4867" r:id="rId53"/>
    <p:sldId id="4868" r:id="rId54"/>
    <p:sldId id="4870" r:id="rId55"/>
    <p:sldId id="4871" r:id="rId56"/>
    <p:sldId id="4750" r:id="rId57"/>
  </p:sldIdLst>
  <p:sldSz cx="12192000" cy="6858000"/>
  <p:notesSz cx="6797675" cy="9928225"/>
  <p:embeddedFontLst>
    <p:embeddedFont>
      <p:font typeface="义启小楷书" panose="02010600030101010101" charset="-128"/>
      <p:regular r:id="rId60"/>
    </p:embeddedFont>
    <p:embeddedFont>
      <p:font typeface="Algerian" panose="04020705040A02060702" pitchFamily="82" charset="0"/>
      <p:regular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  <p:embeddedFont>
      <p:font typeface="Segoe UI Black" panose="02010600030101010101" charset="0"/>
      <p:bold r:id="rId66"/>
      <p:boldItalic r:id="rId67"/>
    </p:embeddedFont>
    <p:embeddedFont>
      <p:font typeface="Tahoma" panose="020B0604030504040204" pitchFamily="34" charset="0"/>
      <p:regular r:id="rId68"/>
      <p:bold r:id="rId69"/>
    </p:embeddedFont>
    <p:embeddedFont>
      <p:font typeface="等线" panose="02010600030101010101" pitchFamily="2" charset="-122"/>
      <p:regular r:id="rId70"/>
      <p:bold r:id="rId71"/>
    </p:embeddedFont>
    <p:embeddedFont>
      <p:font typeface="黑体" panose="02010609060101010101" pitchFamily="49" charset="-122"/>
      <p:regular r:id="rId72"/>
    </p:embeddedFont>
    <p:embeddedFont>
      <p:font typeface="华文行楷" panose="02010800040101010101" pitchFamily="2" charset="-122"/>
      <p:regular r:id="rId73"/>
    </p:embeddedFont>
    <p:embeddedFont>
      <p:font typeface="华文楷体" panose="02010600040101010101" pitchFamily="2" charset="-122"/>
      <p:regular r:id="rId74"/>
    </p:embeddedFont>
    <p:embeddedFont>
      <p:font typeface="华文新魏" panose="02010800040101010101" pitchFamily="2" charset="-122"/>
      <p:regular r:id="rId75"/>
    </p:embeddedFont>
    <p:embeddedFont>
      <p:font typeface="微软雅黑" panose="020B0503020204020204" pitchFamily="34" charset="-122"/>
      <p:regular r:id="rId76"/>
      <p:bold r:id="rId77"/>
    </p:embeddedFont>
    <p:embeddedFont>
      <p:font typeface="微软雅黑" panose="020B0503020204020204" pitchFamily="34" charset="-122"/>
      <p:regular r:id="rId76"/>
      <p:bold r:id="rId77"/>
    </p:embeddedFont>
  </p:embeddedFontLst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933" userDrawn="1">
          <p15:clr>
            <a:srgbClr val="A4A3A4"/>
          </p15:clr>
        </p15:guide>
        <p15:guide id="4" pos="6947" userDrawn="1">
          <p15:clr>
            <a:srgbClr val="A4A3A4"/>
          </p15:clr>
        </p15:guide>
        <p15:guide id="5" orient="horz" pos="3612" userDrawn="1">
          <p15:clr>
            <a:srgbClr val="A4A3A4"/>
          </p15:clr>
        </p15:guide>
        <p15:guide id="6" orient="horz" pos="459" userDrawn="1">
          <p15:clr>
            <a:srgbClr val="A4A3A4"/>
          </p15:clr>
        </p15:guide>
        <p15:guide id="7" orient="horz" pos="1525" userDrawn="1">
          <p15:clr>
            <a:srgbClr val="A4A3A4"/>
          </p15:clr>
        </p15:guide>
        <p15:guide id="8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99FF"/>
    <a:srgbClr val="66FF33"/>
    <a:srgbClr val="0000FF"/>
    <a:srgbClr val="92D050"/>
    <a:srgbClr val="C5E0B4"/>
    <a:srgbClr val="D60093"/>
    <a:srgbClr val="FFD966"/>
    <a:srgbClr val="FF6600"/>
    <a:srgbClr val="E5F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82021" autoAdjust="0"/>
  </p:normalViewPr>
  <p:slideViewPr>
    <p:cSldViewPr snapToGrid="0">
      <p:cViewPr varScale="1">
        <p:scale>
          <a:sx n="93" d="100"/>
          <a:sy n="93" d="100"/>
        </p:scale>
        <p:origin x="1212" y="90"/>
      </p:cViewPr>
      <p:guideLst>
        <p:guide orient="horz" pos="2296"/>
        <p:guide pos="3840"/>
        <p:guide pos="2933"/>
        <p:guide pos="6947"/>
        <p:guide orient="horz" pos="3612"/>
        <p:guide orient="horz" pos="459"/>
        <p:guide orient="horz" pos="1525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.fntdata"/><Relationship Id="rId82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3.fntdata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53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972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7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6B842059-BA2D-4FF9-9873-5ABD0723B0FA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902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902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批量发送，硬盘</a:t>
            </a:r>
            <a:r>
              <a:rPr lang="en-US" altLang="zh-CN"/>
              <a:t>PIO,DMA  /sbin/hdpara -d</a:t>
            </a:r>
          </a:p>
        </p:txBody>
      </p:sp>
    </p:spTree>
    <p:extLst>
      <p:ext uri="{BB962C8B-B14F-4D97-AF65-F5344CB8AC3E}">
        <p14:creationId xmlns:p14="http://schemas.microsoft.com/office/powerpoint/2010/main" val="2528975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68ADC7A6-8D44-43D8-B024-3C2B481221A1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14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209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210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60012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D8A9911D-1410-4BA7-9147-1B132124C31C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15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2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2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31206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926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010AFFA-994C-4D26-A1FC-64A98510F5AE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517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517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652731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8EACDE92-3F1E-46C4-A5A5-83366AD385ED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6195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619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、子程序的执行由程序员事先安排，而中断服务程序的执行则是由随机中断事件触发。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、子程序的执行受主程序或上层程序控制，而中断服务程序一般与被中断的现行程序无关。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、一般不存在同时调用多个子程序，但可能发生多个外设同时向</a:t>
            </a:r>
            <a:r>
              <a:rPr kumimoji="0"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kumimoji="0"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发出中断服务请求的情况。</a:t>
            </a:r>
          </a:p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62348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中断响应的条件</a:t>
            </a:r>
            <a:r>
              <a:rPr lang="en-US" altLang="zh-CN" dirty="0"/>
              <a:t>1</a:t>
            </a:r>
            <a:r>
              <a:rPr lang="zh-CN" altLang="en-US" dirty="0"/>
              <a:t>：一条指令结束之后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297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、关中断，开中断，目的是保证中断服务的原子性，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、中断服务程序入口地址→</a:t>
            </a:r>
            <a:r>
              <a:rPr lang="en-US" altLang="zh-CN" dirty="0"/>
              <a:t>PC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6102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7DA57441-CF0F-4F60-AD31-463AA0D2396B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22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233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234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96848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5695B4BB-31AB-4975-8CA9-0314FBB96964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0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0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04423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568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AF2FE7AF-161C-464D-B514-263560E7E3D7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25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438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438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80478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CCA9C4A0-B04D-428F-A6AC-214359A3C02D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26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281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282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1784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a:1</a:t>
            </a:r>
            <a:r>
              <a:rPr lang="zh-CN" altLang="en-US" dirty="0"/>
              <a:t>、可以快速识别中断入口。</a:t>
            </a:r>
            <a:r>
              <a:rPr lang="en-US" altLang="zh-CN" dirty="0"/>
              <a:t>2</a:t>
            </a:r>
            <a:r>
              <a:rPr lang="zh-CN" altLang="en-US" dirty="0"/>
              <a:t>、系统中断请求线有限，扩充设备（中断源）困难。</a:t>
            </a:r>
          </a:p>
          <a:p>
            <a:r>
              <a:rPr lang="en-US" altLang="zh-CN" dirty="0"/>
              <a:t>b:1</a:t>
            </a:r>
            <a:r>
              <a:rPr lang="zh-CN" altLang="en-US" dirty="0"/>
              <a:t>、通过公共请求线路请求中断。</a:t>
            </a:r>
            <a:r>
              <a:rPr lang="en-US" altLang="zh-CN" dirty="0"/>
              <a:t>2</a:t>
            </a:r>
            <a:r>
              <a:rPr lang="zh-CN" altLang="en-US" dirty="0"/>
              <a:t>、扩展设备容易。</a:t>
            </a:r>
            <a:r>
              <a:rPr lang="en-US" altLang="zh-CN" dirty="0"/>
              <a:t>3</a:t>
            </a:r>
            <a:r>
              <a:rPr lang="zh-CN" altLang="en-US" dirty="0"/>
              <a:t>、识别中断源困难，一般需要匹配软件查询或硬件的方法识别中断源。</a:t>
            </a:r>
            <a:endParaRPr lang="en-US" altLang="zh-CN" dirty="0">
              <a:latin typeface="Times New Roman" pitchFamily="18" charset="0"/>
            </a:endParaRPr>
          </a:p>
          <a:p>
            <a:pPr eaLnBrk="1" hangingPunct="1"/>
            <a:r>
              <a:rPr lang="en-US" altLang="zh-CN" dirty="0"/>
              <a:t>c</a:t>
            </a:r>
            <a:r>
              <a:rPr lang="zh-CN" altLang="en-US" dirty="0"/>
              <a:t>：通过中断控制器识别中断请求、进行中断优先级控制、识别中断源编号等。</a:t>
            </a:r>
            <a:endParaRPr lang="en-US" altLang="zh-CN" dirty="0"/>
          </a:p>
          <a:p>
            <a:r>
              <a:rPr lang="en-US" altLang="zh-CN" dirty="0"/>
              <a:t>d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、多条公共请求线路请求中断。</a:t>
            </a:r>
            <a:r>
              <a:rPr lang="en-US" altLang="zh-CN" dirty="0"/>
              <a:t>2</a:t>
            </a:r>
            <a:r>
              <a:rPr lang="zh-CN" altLang="en-US" dirty="0"/>
              <a:t>、同一个请求线上的中断源优先级相同。</a:t>
            </a:r>
            <a:r>
              <a:rPr lang="en-US" altLang="zh-CN" dirty="0"/>
              <a:t>3</a:t>
            </a:r>
            <a:r>
              <a:rPr lang="zh-CN" altLang="en-US" dirty="0"/>
              <a:t>、综合了前两种的特点，用于中断源较多的情况。</a:t>
            </a:r>
            <a:endParaRPr lang="en-US" altLang="zh-CN" dirty="0"/>
          </a:p>
          <a:p>
            <a:r>
              <a:rPr lang="zh-CN" altLang="en-US" dirty="0">
                <a:latin typeface="Times New Roman" pitchFamily="18" charset="0"/>
              </a:rPr>
              <a:t>一般现代</a:t>
            </a:r>
            <a:r>
              <a:rPr lang="en-US" altLang="zh-CN" dirty="0">
                <a:latin typeface="Times New Roman" pitchFamily="18" charset="0"/>
              </a:rPr>
              <a:t>CPU</a:t>
            </a:r>
            <a:r>
              <a:rPr lang="zh-CN" altLang="en-US" dirty="0">
                <a:latin typeface="Times New Roman" pitchFamily="18" charset="0"/>
              </a:rPr>
              <a:t>都通过中断控制器来控制中断，如</a:t>
            </a:r>
            <a:r>
              <a:rPr lang="en-US" altLang="zh-CN" dirty="0">
                <a:latin typeface="Times New Roman" pitchFamily="18" charset="0"/>
              </a:rPr>
              <a:t>ARM V7</a:t>
            </a:r>
            <a:r>
              <a:rPr lang="zh-CN" altLang="en-US" dirty="0">
                <a:latin typeface="Times New Roman" pitchFamily="18" charset="0"/>
              </a:rPr>
              <a:t>版本的向量中断中断控制器 </a:t>
            </a:r>
            <a:r>
              <a:rPr lang="en-US" altLang="zh-CN" dirty="0">
                <a:latin typeface="Times New Roman" pitchFamily="18" charset="0"/>
              </a:rPr>
              <a:t>ARM VIC PDF</a:t>
            </a:r>
            <a:r>
              <a:rPr lang="zh-CN" altLang="en-US" dirty="0">
                <a:latin typeface="Times New Roman" pitchFamily="18" charset="0"/>
              </a:rPr>
              <a:t>文件“</a:t>
            </a:r>
            <a:r>
              <a:rPr lang="en-US" altLang="zh-CN" dirty="0">
                <a:latin typeface="Times New Roman" pitchFamily="18" charset="0"/>
              </a:rPr>
              <a:t>ARM </a:t>
            </a:r>
            <a:r>
              <a:rPr lang="en-US" altLang="zh-CN" dirty="0" err="1">
                <a:latin typeface="Times New Roman" pitchFamily="18" charset="0"/>
              </a:rPr>
              <a:t>PrimeCell</a:t>
            </a:r>
            <a:r>
              <a:rPr lang="en-US" altLang="zh-CN" dirty="0">
                <a:latin typeface="Times New Roman" pitchFamily="18" charset="0"/>
              </a:rPr>
              <a:t>™ Vectored Interrupt Controller (PL192) Technical Reference Manual.pdf”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846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EE144534-9629-4960-8B5F-F8693A8B5F2A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28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6435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643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强调动态改变处理优先级</a:t>
            </a:r>
            <a:endParaRPr lang="zh-CN" altLang="zh-CN" dirty="0"/>
          </a:p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14666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、优先级编码器，编号大的输入优先级高。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</a:t>
            </a:r>
            <a:r>
              <a:rPr lang="zh-CN" altLang="en-US" dirty="0"/>
              <a:t>、上面的使能</a:t>
            </a:r>
            <a:r>
              <a:rPr lang="zh-CN" altLang="en-US" b="1" dirty="0"/>
              <a:t>输出</a:t>
            </a:r>
            <a:r>
              <a:rPr lang="zh-CN" altLang="en-US" dirty="0"/>
              <a:t>，是当下面的使能输入端为</a:t>
            </a:r>
            <a:r>
              <a:rPr lang="en-US" altLang="zh-CN" dirty="0"/>
              <a:t>1</a:t>
            </a:r>
            <a:r>
              <a:rPr lang="zh-CN" altLang="en-US" dirty="0"/>
              <a:t>，而左侧所有输入都是</a:t>
            </a:r>
            <a:r>
              <a:rPr lang="en-US" altLang="zh-CN" dirty="0"/>
              <a:t>0</a:t>
            </a:r>
            <a:r>
              <a:rPr lang="zh-CN" altLang="en-US" dirty="0"/>
              <a:t>时它为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、使能端为</a:t>
            </a:r>
            <a:r>
              <a:rPr lang="en-US" altLang="zh-CN" dirty="0"/>
              <a:t>0</a:t>
            </a:r>
            <a:r>
              <a:rPr lang="zh-CN" altLang="en-US" dirty="0"/>
              <a:t>，编码器不工作。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493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44799E48-D669-48C7-B227-E101B190558E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30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745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746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12217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B229682C-EB85-412D-9137-A868A8E5DCA7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31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848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848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18506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12590891-CFCA-4982-95EE-8649C02DC6D9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32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950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950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时，屏蔽对应设备的中断请求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0602536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、级别高的中断屏蔽所有的。  </a:t>
            </a:r>
            <a:r>
              <a:rPr lang="en-US" altLang="zh-CN" dirty="0"/>
              <a:t>L1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、级别最低的，只屏蔽同级中断请求。</a:t>
            </a:r>
            <a:r>
              <a:rPr lang="en-US" altLang="zh-CN" dirty="0"/>
              <a:t>0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、其余的开放比自己级别高的，屏蔽同级的和比自己级别低的。</a:t>
            </a:r>
            <a:r>
              <a:rPr lang="en-US" altLang="zh-CN" dirty="0"/>
              <a:t>L2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181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A73C4E54-C4B9-427F-A354-9CC11D733C3D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34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769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770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782060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364746D5-5AD0-40F4-AC43-E6DEB0013516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981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9961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71DE319A-E6FB-4A6E-8439-8492B67DF5B7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35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1795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1796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445629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912137BB-7F0D-41B8-914A-5EA5E90A2F42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36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974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974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软件查询法，一个中断号，在中断程序中再分支。部分串口中断服务程序，需要判断是接收还是发送引起的中断。</a:t>
            </a:r>
            <a:r>
              <a:rPr lang="en-US" altLang="zh-CN" dirty="0"/>
              <a:t>RI=1 </a:t>
            </a:r>
            <a:r>
              <a:rPr lang="zh-CN" altLang="en-US" dirty="0"/>
              <a:t>还是 </a:t>
            </a:r>
            <a:r>
              <a:rPr lang="en-US" altLang="zh-CN" dirty="0"/>
              <a:t>TI=1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5784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多重中断区别：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、中断服务程序中要保护屏蔽字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、中断服务程序之前多了开中断（让当前中断服程序可以被打断</a:t>
            </a:r>
            <a:r>
              <a:rPr lang="en-US" altLang="zh-CN" dirty="0"/>
              <a:t>---</a:t>
            </a:r>
            <a:r>
              <a:rPr lang="zh-CN" altLang="en-US" dirty="0"/>
              <a:t>嵌套），之后多了关中断（恢复现场的的过程不能被打断</a:t>
            </a:r>
            <a:r>
              <a:rPr lang="en-US" altLang="zh-CN" dirty="0"/>
              <a:t>—</a:t>
            </a:r>
            <a:r>
              <a:rPr lang="zh-CN" altLang="en-US" dirty="0"/>
              <a:t>原子操作）步骤。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078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IRR</a:t>
            </a:r>
            <a:r>
              <a:rPr lang="zh-CN" altLang="en-US" dirty="0"/>
              <a:t>：中断请求寄存器 </a:t>
            </a:r>
            <a:r>
              <a:rPr lang="en-US" altLang="zh-CN" dirty="0"/>
              <a:t>Interrupt Request Register </a:t>
            </a:r>
          </a:p>
          <a:p>
            <a:r>
              <a:rPr lang="en-US" altLang="zh-CN" dirty="0"/>
              <a:t>IMR</a:t>
            </a:r>
            <a:r>
              <a:rPr lang="zh-CN" altLang="en-US" dirty="0"/>
              <a:t>：中断屏蔽寄存器</a:t>
            </a:r>
            <a:r>
              <a:rPr lang="en-US" altLang="zh-CN" dirty="0"/>
              <a:t>Interrupt Mask Register</a:t>
            </a:r>
          </a:p>
          <a:p>
            <a:r>
              <a:rPr lang="en-US" altLang="zh-CN" dirty="0"/>
              <a:t>ISR</a:t>
            </a:r>
            <a:r>
              <a:rPr lang="zh-CN" altLang="en-US" dirty="0"/>
              <a:t>：中断服务寄存器 </a:t>
            </a:r>
            <a:r>
              <a:rPr lang="en-US" altLang="zh-CN"/>
              <a:t>Interrupt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en-US" altLang="zh-CN"/>
              <a:t> </a:t>
            </a:r>
            <a:r>
              <a:rPr lang="en-US" altLang="zh-CN" dirty="0"/>
              <a:t>Register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759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7956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076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5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不能用通用寄存器保存现场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因为通用寄存器在中断服务程序中会被覆盖。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外存太慢。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描述不准确。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977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AC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,B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没有这个作用。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5570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注意是中断向量的地址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地址。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976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F51123DC-8B46-4A22-943F-A90398FB5357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185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186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硬盘，网络，串口，并口设备</a:t>
            </a:r>
          </a:p>
        </p:txBody>
      </p:sp>
    </p:spTree>
    <p:extLst>
      <p:ext uri="{BB962C8B-B14F-4D97-AF65-F5344CB8AC3E}">
        <p14:creationId xmlns:p14="http://schemas.microsoft.com/office/powerpoint/2010/main" val="2541907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解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:AB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注意是中断请求的条件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而不是响应的条件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所以</a:t>
            </a:r>
            <a:r>
              <a:rPr lang="en-US" altLang="zh-CN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不对。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065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b="0" dirty="0"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626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0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5130917E-6AD0-46CA-938D-97744A56EA88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883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884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如何判断有效成为输入输出定时的关键</a:t>
            </a:r>
          </a:p>
        </p:txBody>
      </p:sp>
    </p:spTree>
    <p:extLst>
      <p:ext uri="{BB962C8B-B14F-4D97-AF65-F5344CB8AC3E}">
        <p14:creationId xmlns:p14="http://schemas.microsoft.com/office/powerpoint/2010/main" val="24767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6A98B1B3-8464-4B17-950B-056B7ADFEE5A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907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3908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对于</a:t>
            </a:r>
            <a:r>
              <a:rPr lang="en-US" altLang="zh-CN"/>
              <a:t>LED</a:t>
            </a:r>
            <a:r>
              <a:rPr lang="zh-CN" altLang="en-US"/>
              <a:t>，电压采样的简单设备，</a:t>
            </a:r>
            <a:r>
              <a:rPr lang="en-US" altLang="zh-CN"/>
              <a:t>GPIO</a:t>
            </a:r>
            <a:r>
              <a:rPr lang="zh-CN" altLang="en-US"/>
              <a:t>端口</a:t>
            </a:r>
          </a:p>
        </p:txBody>
      </p:sp>
    </p:spTree>
    <p:extLst>
      <p:ext uri="{BB962C8B-B14F-4D97-AF65-F5344CB8AC3E}">
        <p14:creationId xmlns:p14="http://schemas.microsoft.com/office/powerpoint/2010/main" val="388801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D965D984-5D4C-4DEB-8784-48FA88DD00C0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4931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932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幼儿园的例子作类比</a:t>
            </a:r>
          </a:p>
        </p:txBody>
      </p:sp>
    </p:spTree>
    <p:extLst>
      <p:ext uri="{BB962C8B-B14F-4D97-AF65-F5344CB8AC3E}">
        <p14:creationId xmlns:p14="http://schemas.microsoft.com/office/powerpoint/2010/main" val="2806661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矩形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00405" indent="-269240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07759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508760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1939925" indent="-215265" eaLnBrk="0" hangingPunct="0"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37045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80162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232785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663950" indent="-215265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eaLnBrk="1" hangingPunct="1"/>
            <a:fld id="{E71E4E88-6175-4638-B3FA-C288EF0046D3}" type="slidenum">
              <a:rPr lang="en-US" altLang="zh-CN" sz="11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en-US" altLang="zh-CN" sz="110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6979" name="矩形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980" name="矩形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查询和传输都依赖于</a:t>
            </a:r>
            <a:r>
              <a:rPr lang="en-US" altLang="zh-CN" dirty="0"/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5808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</a:t>
            </a:r>
            <a:r>
              <a:rPr lang="zh-CN" altLang="en-US" dirty="0"/>
              <a:t>、外设以中断请求方式</a:t>
            </a:r>
            <a:r>
              <a:rPr lang="zh-CN" altLang="en-US" b="1" dirty="0">
                <a:solidFill>
                  <a:srgbClr val="FF0000"/>
                </a:solidFill>
              </a:rPr>
              <a:t>主动</a:t>
            </a:r>
            <a:r>
              <a:rPr lang="zh-CN" altLang="en-US" dirty="0">
                <a:solidFill>
                  <a:srgbClr val="FF0000"/>
                </a:solidFill>
              </a:rPr>
              <a:t>告知</a:t>
            </a:r>
            <a:r>
              <a:rPr lang="en-US" altLang="zh-CN" dirty="0"/>
              <a:t>CPU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9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10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553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  <a:t>‹#›</a:t>
            </a:fld>
            <a:r>
              <a:rPr lang="en-US" altLang="zh-CN"/>
              <a:t>- 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‹#›</a:t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328884-03C5-40AC-A582-AFAD2F3816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t>‹#›</a:t>
            </a:fld>
            <a:r>
              <a:rPr lang="en-US" altLang="zh-CN" sz="1200"/>
              <a:t> 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  <a:t>‹#›</a:t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2021/5/25 Tuesday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2021/5/25 Tuesday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4922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57568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2220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1645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57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43637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63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4920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03828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0099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90759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58088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81639373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48907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610185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90208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612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2131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06220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34494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201530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0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1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  <a:t>2021/5/25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4" r:id="rId12"/>
    <p:sldLayoutId id="214748372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t>‹#›</a:t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2021/5/25 Tuesday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5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>
            <a:grpSpLocks/>
          </p:cNvGrpSpPr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80554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tags" Target="../tags/tag30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tags" Target="../tags/tag32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27.tmp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tags" Target="../tags/tag31.xml"/><Relationship Id="rId30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tags" Target="../tags/tag60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image" Target="../media/image27.tmp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tags" Target="../tags/tag59.xml"/><Relationship Id="rId30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tags" Target="../tags/tag86.xml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tags" Target="../tags/tag85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tags" Target="../tags/tag88.xml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tags" Target="../tags/tag87.xml"/><Relationship Id="rId30" Type="http://schemas.openxmlformats.org/officeDocument/2006/relationships/image" Target="../media/image27.tm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26" Type="http://schemas.openxmlformats.org/officeDocument/2006/relationships/tags" Target="../tags/tag114.xml"/><Relationship Id="rId3" Type="http://schemas.openxmlformats.org/officeDocument/2006/relationships/tags" Target="../tags/tag91.xml"/><Relationship Id="rId21" Type="http://schemas.openxmlformats.org/officeDocument/2006/relationships/tags" Target="../tags/tag109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tags" Target="../tags/tag113.xml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0" Type="http://schemas.openxmlformats.org/officeDocument/2006/relationships/tags" Target="../tags/tag108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tags" Target="../tags/tag112.xml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openxmlformats.org/officeDocument/2006/relationships/tags" Target="../tags/tag111.xml"/><Relationship Id="rId28" Type="http://schemas.openxmlformats.org/officeDocument/2006/relationships/tags" Target="../tags/tag116.xml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31" Type="http://schemas.openxmlformats.org/officeDocument/2006/relationships/image" Target="../media/image27.tmp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tags" Target="../tags/tag110.xml"/><Relationship Id="rId27" Type="http://schemas.openxmlformats.org/officeDocument/2006/relationships/tags" Target="../tags/tag115.xml"/><Relationship Id="rId30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tags" Target="../tags/tag129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tags" Target="../tags/tag133.xml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20" Type="http://schemas.openxmlformats.org/officeDocument/2006/relationships/image" Target="../media/image27.tmp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10" Type="http://schemas.openxmlformats.org/officeDocument/2006/relationships/tags" Target="../tags/tag126.xml"/><Relationship Id="rId19" Type="http://schemas.openxmlformats.org/officeDocument/2006/relationships/notesSlide" Target="../notesSlides/notesSlide40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64"/>
            <a:ext cx="12192000" cy="68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0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中断的基本过程</a:t>
            </a:r>
          </a:p>
        </p:txBody>
      </p:sp>
      <p:cxnSp>
        <p:nvCxnSpPr>
          <p:cNvPr id="4" name="直接箭头连接符 3"/>
          <p:cNvCxnSpPr>
            <a:cxnSpLocks noChangeShapeType="1"/>
          </p:cNvCxnSpPr>
          <p:nvPr/>
        </p:nvCxnSpPr>
        <p:spPr bwMode="auto">
          <a:xfrm>
            <a:off x="6866092" y="2107362"/>
            <a:ext cx="0" cy="1296988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箭头连接符 4"/>
          <p:cNvCxnSpPr>
            <a:cxnSpLocks noChangeShapeType="1"/>
          </p:cNvCxnSpPr>
          <p:nvPr/>
        </p:nvCxnSpPr>
        <p:spPr bwMode="auto">
          <a:xfrm>
            <a:off x="5786592" y="3380537"/>
            <a:ext cx="792163" cy="0"/>
          </a:xfrm>
          <a:prstGeom prst="straightConnector1">
            <a:avLst/>
          </a:prstGeom>
          <a:noFill/>
          <a:ln w="19050" algn="ctr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箭头连接符 5"/>
          <p:cNvCxnSpPr/>
          <p:nvPr/>
        </p:nvCxnSpPr>
        <p:spPr bwMode="auto">
          <a:xfrm>
            <a:off x="8469467" y="3415462"/>
            <a:ext cx="0" cy="93662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99FF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直接连接符 6"/>
          <p:cNvCxnSpPr>
            <a:cxnSpLocks noChangeShapeType="1"/>
          </p:cNvCxnSpPr>
          <p:nvPr/>
        </p:nvCxnSpPr>
        <p:spPr bwMode="auto">
          <a:xfrm>
            <a:off x="6866092" y="3404350"/>
            <a:ext cx="0" cy="1943100"/>
          </a:xfrm>
          <a:prstGeom prst="line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7"/>
          <p:cNvCxnSpPr>
            <a:cxnSpLocks noChangeShapeType="1"/>
          </p:cNvCxnSpPr>
          <p:nvPr/>
        </p:nvCxnSpPr>
        <p:spPr bwMode="auto">
          <a:xfrm>
            <a:off x="8301192" y="4339387"/>
            <a:ext cx="360363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8"/>
          <p:cNvCxnSpPr>
            <a:cxnSpLocks noChangeShapeType="1"/>
          </p:cNvCxnSpPr>
          <p:nvPr/>
        </p:nvCxnSpPr>
        <p:spPr bwMode="auto">
          <a:xfrm>
            <a:off x="8301192" y="3404350"/>
            <a:ext cx="360363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直接连接符 9"/>
          <p:cNvCxnSpPr>
            <a:cxnSpLocks noChangeShapeType="1"/>
          </p:cNvCxnSpPr>
          <p:nvPr/>
        </p:nvCxnSpPr>
        <p:spPr bwMode="auto">
          <a:xfrm>
            <a:off x="6650192" y="3391650"/>
            <a:ext cx="43338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388255" y="1634287"/>
            <a:ext cx="958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00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</a:t>
            </a:r>
            <a:r>
              <a:rPr lang="en-US" altLang="zh-CN">
                <a:solidFill>
                  <a:srgbClr val="00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endParaRPr lang="zh-CN" altLang="en-US">
              <a:solidFill>
                <a:srgbClr val="0099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818092" y="3115425"/>
            <a:ext cx="20415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rgbClr val="00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发出中断请求</a:t>
            </a:r>
            <a:endParaRPr lang="en-US" altLang="zh-CN" dirty="0">
              <a:solidFill>
                <a:srgbClr val="0099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966355" y="3428162"/>
            <a:ext cx="20415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rgbClr val="00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中断服务程序</a:t>
            </a:r>
            <a:endParaRPr lang="en-US" altLang="zh-CN" dirty="0">
              <a:solidFill>
                <a:srgbClr val="0099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设备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AutoShape 5"/>
          <p:cNvSpPr>
            <a:spLocks/>
          </p:cNvSpPr>
          <p:nvPr/>
        </p:nvSpPr>
        <p:spPr bwMode="auto">
          <a:xfrm flipH="1">
            <a:off x="8901267" y="3404350"/>
            <a:ext cx="144463" cy="935037"/>
          </a:xfrm>
          <a:prstGeom prst="leftBrace">
            <a:avLst>
              <a:gd name="adj1" fmla="val 38715"/>
              <a:gd name="adj2" fmla="val 50000"/>
            </a:avLst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0099FF"/>
              </a:solidFill>
            </a:endParaRPr>
          </a:p>
        </p:txBody>
      </p:sp>
      <p:grpSp>
        <p:nvGrpSpPr>
          <p:cNvPr id="15" name="组合 33"/>
          <p:cNvGrpSpPr>
            <a:grpSpLocks/>
          </p:cNvGrpSpPr>
          <p:nvPr/>
        </p:nvGrpSpPr>
        <p:grpSpPr bwMode="auto">
          <a:xfrm>
            <a:off x="7191530" y="2899525"/>
            <a:ext cx="971550" cy="504825"/>
            <a:chOff x="4392064" y="1988840"/>
            <a:chExt cx="972000" cy="504056"/>
          </a:xfrm>
        </p:grpSpPr>
        <p:cxnSp>
          <p:nvCxnSpPr>
            <p:cNvPr id="16" name="直接箭头连接符 8"/>
            <p:cNvCxnSpPr>
              <a:cxnSpLocks noChangeShapeType="1"/>
            </p:cNvCxnSpPr>
            <p:nvPr/>
          </p:nvCxnSpPr>
          <p:spPr bwMode="auto">
            <a:xfrm>
              <a:off x="4392064" y="2492896"/>
              <a:ext cx="972000" cy="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30"/>
            <p:cNvSpPr txBox="1">
              <a:spLocks noChangeArrowheads="1"/>
            </p:cNvSpPr>
            <p:nvPr/>
          </p:nvSpPr>
          <p:spPr bwMode="auto">
            <a:xfrm>
              <a:off x="4427984" y="1988840"/>
              <a:ext cx="803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切换</a:t>
              </a:r>
            </a:p>
          </p:txBody>
        </p:sp>
      </p:grpSp>
      <p:grpSp>
        <p:nvGrpSpPr>
          <p:cNvPr id="18" name="组合 34"/>
          <p:cNvGrpSpPr>
            <a:grpSpLocks/>
          </p:cNvGrpSpPr>
          <p:nvPr/>
        </p:nvGrpSpPr>
        <p:grpSpPr bwMode="auto">
          <a:xfrm>
            <a:off x="6915305" y="3463087"/>
            <a:ext cx="1392237" cy="949325"/>
            <a:chOff x="4116072" y="2552872"/>
            <a:chExt cx="1392032" cy="948136"/>
          </a:xfrm>
        </p:grpSpPr>
        <p:cxnSp>
          <p:nvCxnSpPr>
            <p:cNvPr id="19" name="直接箭头连接符 12"/>
            <p:cNvCxnSpPr>
              <a:cxnSpLocks noChangeShapeType="1"/>
            </p:cNvCxnSpPr>
            <p:nvPr/>
          </p:nvCxnSpPr>
          <p:spPr bwMode="auto">
            <a:xfrm flipH="1" flipV="1">
              <a:off x="4116072" y="2552872"/>
              <a:ext cx="1392032" cy="80412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Box 32"/>
            <p:cNvSpPr txBox="1">
              <a:spLocks noChangeArrowheads="1"/>
            </p:cNvSpPr>
            <p:nvPr/>
          </p:nvSpPr>
          <p:spPr bwMode="auto">
            <a:xfrm>
              <a:off x="4427981" y="3039343"/>
              <a:ext cx="803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返回</a:t>
              </a:r>
            </a:p>
          </p:txBody>
        </p:sp>
      </p:grp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267230" y="986587"/>
            <a:ext cx="27082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中断的基本原理</a:t>
            </a:r>
          </a:p>
        </p:txBody>
      </p:sp>
      <p:cxnSp>
        <p:nvCxnSpPr>
          <p:cNvPr id="22" name="直接连接符 21"/>
          <p:cNvCxnSpPr>
            <a:cxnSpLocks noChangeShapeType="1"/>
          </p:cNvCxnSpPr>
          <p:nvPr/>
        </p:nvCxnSpPr>
        <p:spPr bwMode="auto">
          <a:xfrm>
            <a:off x="6699405" y="5336337"/>
            <a:ext cx="360362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078942" y="2875712"/>
            <a:ext cx="958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FF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</a:t>
            </a:r>
            <a:r>
              <a:rPr lang="en-US" altLang="zh-CN" dirty="0">
                <a:solidFill>
                  <a:srgbClr val="FF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dirty="0">
              <a:solidFill>
                <a:srgbClr val="FF99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8091642" y="4369550"/>
            <a:ext cx="803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结束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507317" y="5377612"/>
            <a:ext cx="803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00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410105" y="6060237"/>
            <a:ext cx="1089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CPU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202267" y="6060237"/>
            <a:ext cx="1087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程序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283355" y="6060237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→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715155" y="6060237"/>
            <a:ext cx="1087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FF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</a:t>
            </a:r>
            <a:r>
              <a:rPr lang="en-US" altLang="zh-CN" sz="2800" dirty="0">
                <a:solidFill>
                  <a:srgbClr val="FF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800" dirty="0">
              <a:solidFill>
                <a:srgbClr val="FF99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794655" y="6060237"/>
            <a:ext cx="546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→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7267730" y="6060237"/>
            <a:ext cx="1087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00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</a:t>
            </a:r>
            <a:r>
              <a:rPr lang="en-US" altLang="zh-CN" sz="2800" dirty="0">
                <a:solidFill>
                  <a:srgbClr val="00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endParaRPr lang="zh-CN" altLang="en-US" sz="2800" dirty="0">
              <a:solidFill>
                <a:srgbClr val="0099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474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提高了</a:t>
            </a:r>
            <a:r>
              <a:rPr lang="en-US" altLang="zh-CN" dirty="0"/>
              <a:t>CPU</a:t>
            </a:r>
            <a:r>
              <a:rPr lang="zh-CN" altLang="en-US" dirty="0"/>
              <a:t>的使用效率   </a:t>
            </a:r>
            <a:endParaRPr lang="en-US" altLang="zh-CN" dirty="0"/>
          </a:p>
          <a:p>
            <a:pPr lvl="1"/>
            <a:r>
              <a:rPr lang="zh-CN" altLang="en-US" dirty="0"/>
              <a:t>主动告知机制避免了反复查询设备状态</a:t>
            </a:r>
            <a:endParaRPr lang="en-US" altLang="zh-CN" dirty="0"/>
          </a:p>
          <a:p>
            <a:pPr lvl="1"/>
            <a:r>
              <a:rPr lang="zh-CN" altLang="en-US" dirty="0"/>
              <a:t>仍需</a:t>
            </a:r>
            <a:r>
              <a:rPr lang="en-US" altLang="zh-CN" dirty="0"/>
              <a:t>CPU</a:t>
            </a:r>
            <a:r>
              <a:rPr lang="zh-CN" altLang="en-US" dirty="0"/>
              <a:t>占用（中断服务子程序运行时间</a:t>
            </a:r>
            <a:r>
              <a:rPr lang="en-US" altLang="zh-CN" dirty="0"/>
              <a:t>+</a:t>
            </a:r>
            <a:r>
              <a:rPr lang="zh-CN" altLang="en-US" dirty="0"/>
              <a:t>中断开销）</a:t>
            </a:r>
            <a:endParaRPr lang="en-US" altLang="zh-CN" dirty="0"/>
          </a:p>
          <a:p>
            <a:r>
              <a:rPr lang="zh-CN" altLang="en-US" dirty="0"/>
              <a:t>适合随机出现的服务</a:t>
            </a:r>
          </a:p>
          <a:p>
            <a:r>
              <a:rPr lang="zh-CN" altLang="en-US" dirty="0"/>
              <a:t>需要专门的硬件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25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直接内存访问</a:t>
            </a:r>
            <a:r>
              <a:rPr lang="en-US" altLang="zh-CN"/>
              <a:t>DMA</a:t>
            </a:r>
            <a:r>
              <a:rPr lang="zh-CN" altLang="en-US"/>
              <a:t>方式</a:t>
            </a:r>
          </a:p>
        </p:txBody>
      </p:sp>
      <p:sp>
        <p:nvSpPr>
          <p:cNvPr id="35844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中断方式用中断服务子程序完成数据交换</a:t>
            </a:r>
            <a:endParaRPr lang="en-US" altLang="zh-CN" dirty="0"/>
          </a:p>
          <a:p>
            <a:pPr lvl="1"/>
            <a:r>
              <a:rPr lang="zh-CN" altLang="en-US" dirty="0"/>
              <a:t>效率较低</a:t>
            </a:r>
            <a:endParaRPr lang="en-US" altLang="zh-CN" dirty="0"/>
          </a:p>
          <a:p>
            <a:pPr lvl="2"/>
            <a:r>
              <a:rPr lang="zh-CN" altLang="en-US" dirty="0"/>
              <a:t>一次中断仅传输少量数据，</a:t>
            </a:r>
            <a:r>
              <a:rPr lang="en-US" altLang="zh-CN" dirty="0"/>
              <a:t>CPU</a:t>
            </a:r>
            <a:r>
              <a:rPr lang="zh-CN" altLang="en-US" dirty="0"/>
              <a:t>开销大</a:t>
            </a:r>
          </a:p>
          <a:p>
            <a:pPr lvl="1"/>
            <a:r>
              <a:rPr lang="zh-CN" altLang="en-US" dirty="0"/>
              <a:t>不适合于成组数据交换</a:t>
            </a:r>
            <a:endParaRPr lang="en-US" altLang="zh-CN" dirty="0"/>
          </a:p>
          <a:p>
            <a:r>
              <a:rPr lang="en-US" altLang="zh-CN" dirty="0"/>
              <a:t>DMA</a:t>
            </a:r>
            <a:r>
              <a:rPr lang="zh-CN" altLang="en-US" dirty="0"/>
              <a:t>用于成组交换数据的场合</a:t>
            </a:r>
          </a:p>
          <a:p>
            <a:r>
              <a:rPr lang="zh-CN" altLang="en-US" dirty="0"/>
              <a:t>硬件执行</a:t>
            </a:r>
            <a:r>
              <a:rPr lang="en-US" altLang="zh-CN" dirty="0"/>
              <a:t>I/O</a:t>
            </a:r>
            <a:r>
              <a:rPr lang="zh-CN" altLang="en-US" dirty="0"/>
              <a:t>交换</a:t>
            </a:r>
            <a:endParaRPr lang="en-US" altLang="zh-CN" dirty="0"/>
          </a:p>
          <a:p>
            <a:pPr lvl="1"/>
            <a:r>
              <a:rPr lang="zh-CN" altLang="en-US" dirty="0"/>
              <a:t>准备阶段和结束阶段需要占用</a:t>
            </a:r>
            <a:r>
              <a:rPr lang="en-US" altLang="zh-CN" dirty="0"/>
              <a:t>CPU</a:t>
            </a:r>
            <a:endParaRPr lang="zh-CN" altLang="en-US" dirty="0"/>
          </a:p>
          <a:p>
            <a:pPr lvl="1"/>
            <a:r>
              <a:rPr lang="zh-CN" altLang="en-US" dirty="0"/>
              <a:t>传输阶段</a:t>
            </a:r>
            <a:r>
              <a:rPr lang="en-US" altLang="zh-CN" dirty="0"/>
              <a:t>DMAC</a:t>
            </a:r>
            <a:r>
              <a:rPr lang="zh-CN" altLang="en-US" dirty="0"/>
              <a:t>从</a:t>
            </a:r>
            <a:r>
              <a:rPr lang="en-US" altLang="zh-CN" dirty="0"/>
              <a:t>CPU</a:t>
            </a:r>
            <a:r>
              <a:rPr lang="zh-CN" altLang="en-US" dirty="0"/>
              <a:t>接管总线，直接在内存及外设之间进行，节约了中断开销</a:t>
            </a:r>
          </a:p>
          <a:p>
            <a:r>
              <a:rPr lang="zh-CN" altLang="en-US" dirty="0"/>
              <a:t>需要更多硬件</a:t>
            </a:r>
          </a:p>
        </p:txBody>
      </p:sp>
    </p:spTree>
    <p:extLst>
      <p:ext uri="{BB962C8B-B14F-4D97-AF65-F5344CB8AC3E}">
        <p14:creationId xmlns:p14="http://schemas.microsoft.com/office/powerpoint/2010/main" val="320356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通道方式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031078" cy="5637024"/>
          </a:xfrm>
        </p:spPr>
        <p:txBody>
          <a:bodyPr>
            <a:normAutofit fontScale="92500"/>
          </a:bodyPr>
          <a:lstStyle/>
          <a:p>
            <a:r>
              <a:rPr lang="en-US" altLang="zh-CN" sz="2400" dirty="0"/>
              <a:t>DMA</a:t>
            </a:r>
            <a:r>
              <a:rPr lang="zh-CN" altLang="zh-CN" sz="2400" dirty="0"/>
              <a:t>方式的</a:t>
            </a:r>
            <a:r>
              <a:rPr lang="zh-CN" altLang="en-US" sz="2400" dirty="0"/>
              <a:t>进一步</a:t>
            </a:r>
            <a:r>
              <a:rPr lang="zh-CN" altLang="zh-CN" sz="2400" dirty="0"/>
              <a:t>发展，数据的传送方向、内存起始地址及传送的数据块长度等都由独立于</a:t>
            </a:r>
            <a:r>
              <a:rPr lang="en-US" altLang="zh-CN" sz="2400" dirty="0"/>
              <a:t>CPU</a:t>
            </a:r>
            <a:r>
              <a:rPr lang="zh-CN" altLang="zh-CN" sz="2400" dirty="0"/>
              <a:t>的通道来进行控制，可进一步减少</a:t>
            </a:r>
            <a:r>
              <a:rPr lang="en-US" altLang="zh-CN" sz="2400" dirty="0"/>
              <a:t>CPU</a:t>
            </a:r>
            <a:r>
              <a:rPr lang="zh-CN" altLang="zh-CN" sz="2400" dirty="0"/>
              <a:t>的干预。</a:t>
            </a:r>
            <a:endParaRPr lang="en-US" altLang="zh-CN" sz="2400" dirty="0"/>
          </a:p>
          <a:p>
            <a:pPr lvl="1"/>
            <a:r>
              <a:rPr lang="zh-CN" altLang="en-US" dirty="0"/>
              <a:t>通道是一个具有特殊功能的处理器</a:t>
            </a:r>
            <a:r>
              <a:rPr lang="en-US" altLang="zh-CN" dirty="0"/>
              <a:t>IOP</a:t>
            </a:r>
          </a:p>
          <a:p>
            <a:pPr lvl="1"/>
            <a:r>
              <a:rPr lang="zh-CN" altLang="en-US" dirty="0"/>
              <a:t>分担</a:t>
            </a:r>
            <a:r>
              <a:rPr lang="en-US" altLang="zh-CN" dirty="0"/>
              <a:t>CPU</a:t>
            </a:r>
            <a:r>
              <a:rPr lang="zh-CN" altLang="en-US" dirty="0"/>
              <a:t>的</a:t>
            </a:r>
            <a:r>
              <a:rPr lang="en-US" altLang="zh-CN" dirty="0"/>
              <a:t>I/O </a:t>
            </a:r>
            <a:r>
              <a:rPr lang="zh-CN" altLang="en-US" dirty="0"/>
              <a:t>处理的功能</a:t>
            </a:r>
          </a:p>
          <a:p>
            <a:pPr lvl="1"/>
            <a:r>
              <a:rPr lang="zh-CN" altLang="en-US" dirty="0"/>
              <a:t>可实现外设的统一管理和</a:t>
            </a:r>
            <a:r>
              <a:rPr lang="en-US" altLang="zh-CN" dirty="0"/>
              <a:t>DMA</a:t>
            </a:r>
            <a:r>
              <a:rPr lang="zh-CN" altLang="en-US" dirty="0"/>
              <a:t>操作</a:t>
            </a:r>
          </a:p>
          <a:p>
            <a:pPr lvl="1"/>
            <a:r>
              <a:rPr lang="zh-CN" altLang="en-US" dirty="0"/>
              <a:t>大大提高</a:t>
            </a:r>
            <a:r>
              <a:rPr lang="en-US" altLang="zh-CN" dirty="0"/>
              <a:t>CPU</a:t>
            </a:r>
            <a:r>
              <a:rPr lang="zh-CN" altLang="en-US" dirty="0"/>
              <a:t>效率，更多的硬件</a:t>
            </a:r>
            <a:endParaRPr lang="en-US" altLang="zh-CN" dirty="0"/>
          </a:p>
          <a:p>
            <a:r>
              <a:rPr lang="zh-CN" altLang="zh-CN" sz="2400" dirty="0"/>
              <a:t>通道执行通道程序来完成</a:t>
            </a:r>
            <a:r>
              <a:rPr lang="en-US" altLang="zh-CN" sz="2400" dirty="0"/>
              <a:t>CPU</a:t>
            </a:r>
            <a:r>
              <a:rPr lang="zh-CN" altLang="en-US" sz="2400" dirty="0"/>
              <a:t>指定</a:t>
            </a:r>
            <a:r>
              <a:rPr lang="zh-CN" altLang="zh-CN" sz="2400" dirty="0"/>
              <a:t>的</a:t>
            </a:r>
            <a:r>
              <a:rPr lang="en-US" altLang="zh-CN" sz="2400" dirty="0"/>
              <a:t>I/O</a:t>
            </a:r>
            <a:r>
              <a:rPr lang="zh-CN" altLang="zh-CN" sz="2400" dirty="0"/>
              <a:t>任务，通道程序是由一系列通道指令组成的。</a:t>
            </a:r>
            <a:endParaRPr lang="en-US" altLang="zh-CN" sz="2400" dirty="0"/>
          </a:p>
          <a:p>
            <a:r>
              <a:rPr lang="zh-CN" altLang="zh-CN" sz="2400" dirty="0"/>
              <a:t>当通道执行完通道程序后，就发出中断请求表示</a:t>
            </a:r>
            <a:r>
              <a:rPr lang="en-US" altLang="zh-CN" sz="2400" dirty="0"/>
              <a:t>I/O</a:t>
            </a:r>
            <a:r>
              <a:rPr lang="zh-CN" altLang="zh-CN" sz="2400" dirty="0"/>
              <a:t>结束，</a:t>
            </a:r>
            <a:r>
              <a:rPr lang="en-US" altLang="zh-CN" sz="2400" dirty="0"/>
              <a:t>CPU</a:t>
            </a:r>
            <a:r>
              <a:rPr lang="zh-CN" altLang="zh-CN" sz="2400" dirty="0"/>
              <a:t>响应中断请求，执行相应的中断处理程序实现与通道之间的数据传输。</a:t>
            </a:r>
            <a:endParaRPr lang="zh-CN" altLang="en-US" sz="2800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013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信息交换方式</a:t>
            </a:r>
          </a:p>
        </p:txBody>
      </p:sp>
      <p:sp>
        <p:nvSpPr>
          <p:cNvPr id="38916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en-US" dirty="0"/>
              <a:t>程序查询方式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程序中断方式</a:t>
            </a:r>
          </a:p>
          <a:p>
            <a:r>
              <a:rPr lang="zh-CN" altLang="en-US" dirty="0"/>
              <a:t>直接内存访问方式</a:t>
            </a:r>
          </a:p>
          <a:p>
            <a:r>
              <a:rPr lang="zh-CN" altLang="en-US" dirty="0"/>
              <a:t>通道方式</a:t>
            </a:r>
          </a:p>
          <a:p>
            <a:r>
              <a:rPr lang="zh-CN" altLang="en-US" dirty="0"/>
              <a:t>外围处理机方式</a:t>
            </a:r>
          </a:p>
        </p:txBody>
      </p:sp>
    </p:spTree>
    <p:extLst>
      <p:ext uri="{BB962C8B-B14F-4D97-AF65-F5344CB8AC3E}">
        <p14:creationId xmlns:p14="http://schemas.microsoft.com/office/powerpoint/2010/main" val="84157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程序中断方式</a:t>
            </a:r>
          </a:p>
        </p:txBody>
      </p:sp>
      <p:sp>
        <p:nvSpPr>
          <p:cNvPr id="3994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/>
              <a:t>中断基本概念</a:t>
            </a:r>
          </a:p>
          <a:p>
            <a:pPr eaLnBrk="1" hangingPunct="1"/>
            <a:r>
              <a:rPr lang="zh-CN" altLang="en-US" b="1" dirty="0"/>
              <a:t>程序中断基本接口</a:t>
            </a:r>
          </a:p>
          <a:p>
            <a:pPr eaLnBrk="1" hangingPunct="1"/>
            <a:r>
              <a:rPr lang="zh-CN" altLang="en-US" b="1" dirty="0"/>
              <a:t>中断仲裁方式</a:t>
            </a:r>
          </a:p>
          <a:p>
            <a:pPr eaLnBrk="1" hangingPunct="1"/>
            <a:r>
              <a:rPr lang="zh-CN" altLang="en-US" b="1" dirty="0"/>
              <a:t>中断控制器</a:t>
            </a:r>
          </a:p>
        </p:txBody>
      </p:sp>
    </p:spTree>
    <p:extLst>
      <p:ext uri="{BB962C8B-B14F-4D97-AF65-F5344CB8AC3E}">
        <p14:creationId xmlns:p14="http://schemas.microsoft.com/office/powerpoint/2010/main" val="1085881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D8AB3-9CF5-4D7E-96BB-27F59E15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9B2277-CA99-4665-BECF-061405D85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暂时中止现行程序的执行，转去执行为某个</a:t>
            </a:r>
            <a:r>
              <a:rPr lang="zh-CN" altLang="en-US" b="1" dirty="0"/>
              <a:t>随机事件</a:t>
            </a:r>
            <a:r>
              <a:rPr lang="zh-CN" altLang="en-US" dirty="0"/>
              <a:t>服务的中断处理子程序，处理完后自动恢复原程序的执行</a:t>
            </a:r>
          </a:p>
          <a:p>
            <a:r>
              <a:rPr lang="zh-CN" altLang="en-US" dirty="0"/>
              <a:t>实现主机和外设准备阶段的并行工作</a:t>
            </a:r>
          </a:p>
          <a:p>
            <a:pPr lvl="1"/>
            <a:r>
              <a:rPr lang="zh-CN" altLang="en-US" dirty="0"/>
              <a:t>避免重复查询外设状态、提升工作效率</a:t>
            </a:r>
          </a:p>
          <a:p>
            <a:endParaRPr lang="zh-CN" altLang="en-US" dirty="0"/>
          </a:p>
        </p:txBody>
      </p:sp>
      <p:sp>
        <p:nvSpPr>
          <p:cNvPr id="4" name="直线 4">
            <a:extLst>
              <a:ext uri="{FF2B5EF4-FFF2-40B4-BE49-F238E27FC236}">
                <a16:creationId xmlns:a16="http://schemas.microsoft.com/office/drawing/2014/main" id="{DD0B1423-9F0D-424F-ADF0-83503C67A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6040" y="4652852"/>
            <a:ext cx="10715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直线 5">
            <a:extLst>
              <a:ext uri="{FF2B5EF4-FFF2-40B4-BE49-F238E27FC236}">
                <a16:creationId xmlns:a16="http://schemas.microsoft.com/office/drawing/2014/main" id="{95B9A488-1C88-41F7-AC14-C97DDD3593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7602" y="4652852"/>
            <a:ext cx="7938" cy="1023938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直线 6">
            <a:extLst>
              <a:ext uri="{FF2B5EF4-FFF2-40B4-BE49-F238E27FC236}">
                <a16:creationId xmlns:a16="http://schemas.microsoft.com/office/drawing/2014/main" id="{B1B82160-C6C0-43A6-9FDF-8F698009D7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5541" y="5676790"/>
            <a:ext cx="1584325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直线 7">
            <a:extLst>
              <a:ext uri="{FF2B5EF4-FFF2-40B4-BE49-F238E27FC236}">
                <a16:creationId xmlns:a16="http://schemas.microsoft.com/office/drawing/2014/main" id="{49870795-8C14-44CD-A624-22C84CBF50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9432" y="4686191"/>
            <a:ext cx="0" cy="1008062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" name="直线 8">
            <a:extLst>
              <a:ext uri="{FF2B5EF4-FFF2-40B4-BE49-F238E27FC236}">
                <a16:creationId xmlns:a16="http://schemas.microsoft.com/office/drawing/2014/main" id="{10C25866-EB23-430A-A9D1-6431D904CA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5541" y="4645233"/>
            <a:ext cx="1722437" cy="158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直线 9">
            <a:extLst>
              <a:ext uri="{FF2B5EF4-FFF2-40B4-BE49-F238E27FC236}">
                <a16:creationId xmlns:a16="http://schemas.microsoft.com/office/drawing/2014/main" id="{04732430-99BE-4CF0-B12F-034F72FE1D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7202" y="4668729"/>
            <a:ext cx="0" cy="1001712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0" name="直线 10">
            <a:extLst>
              <a:ext uri="{FF2B5EF4-FFF2-40B4-BE49-F238E27FC236}">
                <a16:creationId xmlns:a16="http://schemas.microsoft.com/office/drawing/2014/main" id="{AF1435B2-7896-4E0E-AEBA-82A4026A619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5140" y="5670440"/>
            <a:ext cx="1071562" cy="0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直线 11">
            <a:extLst>
              <a:ext uri="{FF2B5EF4-FFF2-40B4-BE49-F238E27FC236}">
                <a16:creationId xmlns:a16="http://schemas.microsoft.com/office/drawing/2014/main" id="{8015F926-087A-4BDF-8ECF-477FDDD4FE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86703" y="4668728"/>
            <a:ext cx="0" cy="1001712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直线 12">
            <a:extLst>
              <a:ext uri="{FF2B5EF4-FFF2-40B4-BE49-F238E27FC236}">
                <a16:creationId xmlns:a16="http://schemas.microsoft.com/office/drawing/2014/main" id="{5AA6D15C-0F4C-4467-AFEB-6BA63D869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4165" y="4652852"/>
            <a:ext cx="15668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矩形 13">
            <a:extLst>
              <a:ext uri="{FF2B5EF4-FFF2-40B4-BE49-F238E27FC236}">
                <a16:creationId xmlns:a16="http://schemas.microsoft.com/office/drawing/2014/main" id="{27DF978D-54AD-4D50-B399-7FD8637B7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490" y="4244767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+mn-ea"/>
              </a:rPr>
              <a:t>程序</a:t>
            </a:r>
          </a:p>
        </p:txBody>
      </p:sp>
      <p:sp>
        <p:nvSpPr>
          <p:cNvPr id="14" name="矩形 14">
            <a:extLst>
              <a:ext uri="{FF2B5EF4-FFF2-40B4-BE49-F238E27FC236}">
                <a16:creationId xmlns:a16="http://schemas.microsoft.com/office/drawing/2014/main" id="{D3B608B0-5459-4F63-A485-E900D9ED7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752" y="4797315"/>
            <a:ext cx="1098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00B050"/>
                </a:solidFill>
                <a:latin typeface="+mn-ea"/>
              </a:rPr>
              <a:t>启动设备</a:t>
            </a:r>
          </a:p>
        </p:txBody>
      </p:sp>
      <p:sp>
        <p:nvSpPr>
          <p:cNvPr id="15" name="直线 15">
            <a:extLst>
              <a:ext uri="{FF2B5EF4-FFF2-40B4-BE49-F238E27FC236}">
                <a16:creationId xmlns:a16="http://schemas.microsoft.com/office/drawing/2014/main" id="{AE7ECD2F-46D4-4054-BA79-F36580CEA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7602" y="4260740"/>
            <a:ext cx="0" cy="392112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6" name="矩形 16">
            <a:extLst>
              <a:ext uri="{FF2B5EF4-FFF2-40B4-BE49-F238E27FC236}">
                <a16:creationId xmlns:a16="http://schemas.microsoft.com/office/drawing/2014/main" id="{0AD7E3BE-C9D3-4D70-920F-FEF5315D9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52" y="3855928"/>
            <a:ext cx="155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3333CC"/>
                </a:solidFill>
                <a:latin typeface="+mn-ea"/>
              </a:rPr>
              <a:t>设备请求中断</a:t>
            </a:r>
          </a:p>
        </p:txBody>
      </p:sp>
      <p:sp>
        <p:nvSpPr>
          <p:cNvPr id="17" name="直线 17">
            <a:extLst>
              <a:ext uri="{FF2B5EF4-FFF2-40B4-BE49-F238E27FC236}">
                <a16:creationId xmlns:a16="http://schemas.microsoft.com/office/drawing/2014/main" id="{1C6A00A2-EE8C-43DF-AFE3-A864E0339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727" y="4260740"/>
            <a:ext cx="0" cy="392112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矩形 18">
            <a:extLst>
              <a:ext uri="{FF2B5EF4-FFF2-40B4-BE49-F238E27FC236}">
                <a16:creationId xmlns:a16="http://schemas.microsoft.com/office/drawing/2014/main" id="{BCAFD2ED-C399-4268-9463-53D85779A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6202" y="5710128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669900"/>
                </a:solidFill>
                <a:latin typeface="+mn-ea"/>
              </a:rPr>
              <a:t>设备准备</a:t>
            </a:r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26D8D3D5-07D2-4242-8A96-6D35DB0A0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252" y="5694253"/>
            <a:ext cx="1098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3333CC"/>
                </a:solidFill>
                <a:latin typeface="+mn-ea"/>
              </a:rPr>
              <a:t>中断服务</a:t>
            </a:r>
          </a:p>
        </p:txBody>
      </p:sp>
      <p:sp>
        <p:nvSpPr>
          <p:cNvPr id="21" name="矩形 13">
            <a:extLst>
              <a:ext uri="{FF2B5EF4-FFF2-40B4-BE49-F238E27FC236}">
                <a16:creationId xmlns:a16="http://schemas.microsoft.com/office/drawing/2014/main" id="{459CAACA-9E80-44C5-9EE7-42715BA37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299" y="4244767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+mn-ea"/>
              </a:rPr>
              <a:t>主程序</a:t>
            </a:r>
          </a:p>
        </p:txBody>
      </p:sp>
    </p:spTree>
    <p:extLst>
      <p:ext uri="{BB962C8B-B14F-4D97-AF65-F5344CB8AC3E}">
        <p14:creationId xmlns:p14="http://schemas.microsoft.com/office/powerpoint/2010/main" val="23136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17" grpId="0" animBg="1"/>
      <p:bldP spid="18" grpId="0"/>
      <p:bldP spid="19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中断的实质与特点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实质：程序切换</a:t>
            </a:r>
            <a:endParaRPr lang="en-US" altLang="zh-CN" dirty="0"/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方法：保存断点，保护现场；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恢复现场，返回断点。</a:t>
            </a: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时间：一条指令结束时切换。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lvl="1" indent="-342900"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特点：随机性</a:t>
            </a: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随机发生的事态（如按键、故障）</a:t>
            </a: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有意调用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随机请求与处理的事态（调用打印机）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随机插入的事态（软中断指令插入程序任何位置）</a:t>
            </a:r>
          </a:p>
          <a:p>
            <a:pPr marL="457200" lvl="1" indent="0">
              <a:buNone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30200" lvl="2" indent="0">
              <a:spcBef>
                <a:spcPts val="1000"/>
              </a:spcBef>
              <a:buNone/>
            </a:pPr>
            <a:endParaRPr lang="zh-CN" altLang="en-US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673100" lvl="2" indent="-342900">
              <a:spcBef>
                <a:spcPts val="1000"/>
              </a:spcBef>
              <a:buFont typeface="Wingdings" panose="05000000000000000000" pitchFamily="2" charset="2"/>
              <a:buChar char="n"/>
            </a:pPr>
            <a:endParaRPr lang="en-US" altLang="zh-CN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419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182BF15-3D36-4788-B2E1-91412DDC8165}"/>
              </a:ext>
            </a:extLst>
          </p:cNvPr>
          <p:cNvSpPr/>
          <p:nvPr/>
        </p:nvSpPr>
        <p:spPr>
          <a:xfrm>
            <a:off x="4195409" y="2348564"/>
            <a:ext cx="7458245" cy="3566672"/>
          </a:xfrm>
          <a:prstGeom prst="roundRect">
            <a:avLst>
              <a:gd name="adj" fmla="val 348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198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中断的分类与作用</a:t>
            </a:r>
            <a:endParaRPr lang="en-US" altLang="zh-CN" dirty="0"/>
          </a:p>
        </p:txBody>
      </p:sp>
      <p:sp>
        <p:nvSpPr>
          <p:cNvPr id="41988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en-US" dirty="0"/>
              <a:t>中断技术赋于计算机应变能力，将有序的运行和无序的事件统一起来，大大增强了系统的处理能力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主机外设并行工作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程序调试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故障处理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实时处理</a:t>
            </a:r>
            <a:endParaRPr lang="en-US" altLang="zh-CN" dirty="0"/>
          </a:p>
          <a:p>
            <a:pPr lvl="1" algn="just" eaLnBrk="1" hangingPunct="1"/>
            <a:r>
              <a:rPr lang="zh-CN" altLang="en-US" dirty="0"/>
              <a:t>人机交互</a:t>
            </a:r>
          </a:p>
        </p:txBody>
      </p:sp>
      <p:sp>
        <p:nvSpPr>
          <p:cNvPr id="4" name="自选图形 6">
            <a:extLst>
              <a:ext uri="{FF2B5EF4-FFF2-40B4-BE49-F238E27FC236}">
                <a16:creationId xmlns:a16="http://schemas.microsoft.com/office/drawing/2014/main" id="{EB387A68-5EF9-4E25-84FD-C26570607C8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295309" y="2737839"/>
            <a:ext cx="6018212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5" name="矩形 8">
            <a:extLst>
              <a:ext uri="{FF2B5EF4-FFF2-40B4-BE49-F238E27FC236}">
                <a16:creationId xmlns:a16="http://schemas.microsoft.com/office/drawing/2014/main" id="{2BC22AB8-8DA4-4E2E-9B75-F2FA5A131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080" y="2799751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6" name="矩形 9">
            <a:extLst>
              <a:ext uri="{FF2B5EF4-FFF2-40B4-BE49-F238E27FC236}">
                <a16:creationId xmlns:a16="http://schemas.microsoft.com/office/drawing/2014/main" id="{18C50EB5-5F21-4C4D-823A-DFDBD984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02" y="3906240"/>
            <a:ext cx="73977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7" name="矩形 10">
            <a:extLst>
              <a:ext uri="{FF2B5EF4-FFF2-40B4-BE49-F238E27FC236}">
                <a16:creationId xmlns:a16="http://schemas.microsoft.com/office/drawing/2014/main" id="{78F735B2-D726-47C3-9418-043DFE269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995" y="3949101"/>
            <a:ext cx="5129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中断</a:t>
            </a:r>
          </a:p>
        </p:txBody>
      </p:sp>
      <p:sp>
        <p:nvSpPr>
          <p:cNvPr id="8" name="矩形 11">
            <a:extLst>
              <a:ext uri="{FF2B5EF4-FFF2-40B4-BE49-F238E27FC236}">
                <a16:creationId xmlns:a16="http://schemas.microsoft.com/office/drawing/2014/main" id="{5F0C3654-AA4E-4865-BDD3-465139E0E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0943" y="3837976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9" name="任意多边形 12">
            <a:extLst>
              <a:ext uri="{FF2B5EF4-FFF2-40B4-BE49-F238E27FC236}">
                <a16:creationId xmlns:a16="http://schemas.microsoft.com/office/drawing/2014/main" id="{E9DC4A8F-806F-4D31-A971-CAAF3A84ED70}"/>
              </a:ext>
            </a:extLst>
          </p:cNvPr>
          <p:cNvSpPr/>
          <p:nvPr/>
        </p:nvSpPr>
        <p:spPr bwMode="auto">
          <a:xfrm>
            <a:off x="5130790" y="3333152"/>
            <a:ext cx="206375" cy="1673225"/>
          </a:xfrm>
          <a:custGeom>
            <a:avLst/>
            <a:gdLst>
              <a:gd name="T0" fmla="*/ 2147483647 w 130"/>
              <a:gd name="T1" fmla="*/ 0 h 1054"/>
              <a:gd name="T2" fmla="*/ 2147483647 w 130"/>
              <a:gd name="T3" fmla="*/ 2147483647 h 1054"/>
              <a:gd name="T4" fmla="*/ 2147483647 w 130"/>
              <a:gd name="T5" fmla="*/ 2147483647 h 1054"/>
              <a:gd name="T6" fmla="*/ 2147483647 w 130"/>
              <a:gd name="T7" fmla="*/ 2147483647 h 1054"/>
              <a:gd name="T8" fmla="*/ 2147483647 w 130"/>
              <a:gd name="T9" fmla="*/ 2147483647 h 1054"/>
              <a:gd name="T10" fmla="*/ 2147483647 w 130"/>
              <a:gd name="T11" fmla="*/ 2147483647 h 1054"/>
              <a:gd name="T12" fmla="*/ 2147483647 w 130"/>
              <a:gd name="T13" fmla="*/ 2147483647 h 1054"/>
              <a:gd name="T14" fmla="*/ 2147483647 w 130"/>
              <a:gd name="T15" fmla="*/ 2147483647 h 1054"/>
              <a:gd name="T16" fmla="*/ 2147483647 w 130"/>
              <a:gd name="T17" fmla="*/ 2147483647 h 1054"/>
              <a:gd name="T18" fmla="*/ 2147483647 w 130"/>
              <a:gd name="T19" fmla="*/ 2147483647 h 1054"/>
              <a:gd name="T20" fmla="*/ 2147483647 w 130"/>
              <a:gd name="T21" fmla="*/ 2147483647 h 1054"/>
              <a:gd name="T22" fmla="*/ 2147483647 w 130"/>
              <a:gd name="T23" fmla="*/ 2147483647 h 1054"/>
              <a:gd name="T24" fmla="*/ 2147483647 w 130"/>
              <a:gd name="T25" fmla="*/ 2147483647 h 1054"/>
              <a:gd name="T26" fmla="*/ 2147483647 w 130"/>
              <a:gd name="T27" fmla="*/ 2147483647 h 1054"/>
              <a:gd name="T28" fmla="*/ 2147483647 w 130"/>
              <a:gd name="T29" fmla="*/ 2147483647 h 1054"/>
              <a:gd name="T30" fmla="*/ 0 w 130"/>
              <a:gd name="T31" fmla="*/ 2147483647 h 1054"/>
              <a:gd name="T32" fmla="*/ 2147483647 w 130"/>
              <a:gd name="T33" fmla="*/ 2147483647 h 1054"/>
              <a:gd name="T34" fmla="*/ 2147483647 w 130"/>
              <a:gd name="T35" fmla="*/ 2147483647 h 1054"/>
              <a:gd name="T36" fmla="*/ 2147483647 w 130"/>
              <a:gd name="T37" fmla="*/ 2147483647 h 1054"/>
              <a:gd name="T38" fmla="*/ 2147483647 w 130"/>
              <a:gd name="T39" fmla="*/ 2147483647 h 1054"/>
              <a:gd name="T40" fmla="*/ 2147483647 w 130"/>
              <a:gd name="T41" fmla="*/ 2147483647 h 1054"/>
              <a:gd name="T42" fmla="*/ 2147483647 w 130"/>
              <a:gd name="T43" fmla="*/ 2147483647 h 1054"/>
              <a:gd name="T44" fmla="*/ 2147483647 w 130"/>
              <a:gd name="T45" fmla="*/ 2147483647 h 1054"/>
              <a:gd name="T46" fmla="*/ 2147483647 w 130"/>
              <a:gd name="T47" fmla="*/ 2147483647 h 1054"/>
              <a:gd name="T48" fmla="*/ 2147483647 w 130"/>
              <a:gd name="T49" fmla="*/ 2147483647 h 1054"/>
              <a:gd name="T50" fmla="*/ 2147483647 w 130"/>
              <a:gd name="T51" fmla="*/ 2147483647 h 1054"/>
              <a:gd name="T52" fmla="*/ 2147483647 w 130"/>
              <a:gd name="T53" fmla="*/ 2147483647 h 1054"/>
              <a:gd name="T54" fmla="*/ 2147483647 w 130"/>
              <a:gd name="T55" fmla="*/ 2147483647 h 1054"/>
              <a:gd name="T56" fmla="*/ 2147483647 w 130"/>
              <a:gd name="T57" fmla="*/ 2147483647 h 1054"/>
              <a:gd name="T58" fmla="*/ 2147483647 w 130"/>
              <a:gd name="T59" fmla="*/ 2147483647 h 1054"/>
              <a:gd name="T60" fmla="*/ 2147483647 w 130"/>
              <a:gd name="T61" fmla="*/ 2147483647 h 105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30" h="1054">
                <a:moveTo>
                  <a:pt x="130" y="0"/>
                </a:moveTo>
                <a:lnTo>
                  <a:pt x="116" y="2"/>
                </a:lnTo>
                <a:lnTo>
                  <a:pt x="105" y="7"/>
                </a:lnTo>
                <a:lnTo>
                  <a:pt x="93" y="16"/>
                </a:lnTo>
                <a:lnTo>
                  <a:pt x="84" y="27"/>
                </a:lnTo>
                <a:lnTo>
                  <a:pt x="71" y="55"/>
                </a:lnTo>
                <a:lnTo>
                  <a:pt x="68" y="71"/>
                </a:lnTo>
                <a:lnTo>
                  <a:pt x="66" y="89"/>
                </a:lnTo>
                <a:lnTo>
                  <a:pt x="66" y="441"/>
                </a:lnTo>
                <a:lnTo>
                  <a:pt x="64" y="459"/>
                </a:lnTo>
                <a:lnTo>
                  <a:pt x="61" y="475"/>
                </a:lnTo>
                <a:lnTo>
                  <a:pt x="48" y="502"/>
                </a:lnTo>
                <a:lnTo>
                  <a:pt x="36" y="513"/>
                </a:lnTo>
                <a:lnTo>
                  <a:pt x="25" y="520"/>
                </a:lnTo>
                <a:lnTo>
                  <a:pt x="14" y="525"/>
                </a:lnTo>
                <a:lnTo>
                  <a:pt x="0" y="527"/>
                </a:lnTo>
                <a:lnTo>
                  <a:pt x="14" y="529"/>
                </a:lnTo>
                <a:lnTo>
                  <a:pt x="25" y="534"/>
                </a:lnTo>
                <a:lnTo>
                  <a:pt x="36" y="543"/>
                </a:lnTo>
                <a:lnTo>
                  <a:pt x="48" y="554"/>
                </a:lnTo>
                <a:lnTo>
                  <a:pt x="61" y="582"/>
                </a:lnTo>
                <a:lnTo>
                  <a:pt x="64" y="597"/>
                </a:lnTo>
                <a:lnTo>
                  <a:pt x="66" y="616"/>
                </a:lnTo>
                <a:lnTo>
                  <a:pt x="66" y="968"/>
                </a:lnTo>
                <a:lnTo>
                  <a:pt x="68" y="986"/>
                </a:lnTo>
                <a:lnTo>
                  <a:pt x="71" y="1002"/>
                </a:lnTo>
                <a:lnTo>
                  <a:pt x="84" y="1029"/>
                </a:lnTo>
                <a:lnTo>
                  <a:pt x="93" y="1040"/>
                </a:lnTo>
                <a:lnTo>
                  <a:pt x="105" y="1047"/>
                </a:lnTo>
                <a:lnTo>
                  <a:pt x="116" y="1052"/>
                </a:lnTo>
                <a:lnTo>
                  <a:pt x="130" y="1054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10" name="矩形 13">
            <a:extLst>
              <a:ext uri="{FF2B5EF4-FFF2-40B4-BE49-F238E27FC236}">
                <a16:creationId xmlns:a16="http://schemas.microsoft.com/office/drawing/2014/main" id="{B1FEA4DC-F16E-42E8-B5C5-5EE3EA71A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710" y="2975965"/>
            <a:ext cx="11080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11" name="矩形 14">
            <a:extLst>
              <a:ext uri="{FF2B5EF4-FFF2-40B4-BE49-F238E27FC236}">
                <a16:creationId xmlns:a16="http://schemas.microsoft.com/office/drawing/2014/main" id="{EA4D6DFE-9775-4A59-8CFE-577BFF2D2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670" y="3020414"/>
            <a:ext cx="17953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内中断（异常）</a:t>
            </a:r>
          </a:p>
        </p:txBody>
      </p:sp>
      <p:sp>
        <p:nvSpPr>
          <p:cNvPr id="12" name="矩形 15">
            <a:extLst>
              <a:ext uri="{FF2B5EF4-FFF2-40B4-BE49-F238E27FC236}">
                <a16:creationId xmlns:a16="http://schemas.microsoft.com/office/drawing/2014/main" id="{674B33E8-37C7-43A4-9800-FCEC152D6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9337" y="3047801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13" name="矩形 16">
            <a:extLst>
              <a:ext uri="{FF2B5EF4-FFF2-40B4-BE49-F238E27FC236}">
                <a16:creationId xmlns:a16="http://schemas.microsoft.com/office/drawing/2014/main" id="{82D7A7D0-E8FB-463E-B0A5-A81BE87BD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709" y="4766664"/>
            <a:ext cx="255746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14" name="矩形 17">
            <a:extLst>
              <a:ext uri="{FF2B5EF4-FFF2-40B4-BE49-F238E27FC236}">
                <a16:creationId xmlns:a16="http://schemas.microsoft.com/office/drawing/2014/main" id="{5E2B477D-7EF6-4CE7-B56F-A3C34A307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4275" y="4955576"/>
            <a:ext cx="76944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外中断</a:t>
            </a:r>
          </a:p>
        </p:txBody>
      </p:sp>
      <p:sp>
        <p:nvSpPr>
          <p:cNvPr id="15" name="矩形 18">
            <a:extLst>
              <a:ext uri="{FF2B5EF4-FFF2-40B4-BE49-F238E27FC236}">
                <a16:creationId xmlns:a16="http://schemas.microsoft.com/office/drawing/2014/main" id="{5505588E-74AA-4780-9861-A0B46B32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875" y="4944464"/>
            <a:ext cx="897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(</a:t>
            </a:r>
          </a:p>
        </p:txBody>
      </p:sp>
      <p:sp>
        <p:nvSpPr>
          <p:cNvPr id="16" name="矩形 19">
            <a:extLst>
              <a:ext uri="{FF2B5EF4-FFF2-40B4-BE49-F238E27FC236}">
                <a16:creationId xmlns:a16="http://schemas.microsoft.com/office/drawing/2014/main" id="{E4091C94-2474-4A28-AFD0-6457447EA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0473" y="4955576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强迫中断</a:t>
            </a:r>
          </a:p>
        </p:txBody>
      </p:sp>
      <p:sp>
        <p:nvSpPr>
          <p:cNvPr id="17" name="矩形 20">
            <a:extLst>
              <a:ext uri="{FF2B5EF4-FFF2-40B4-BE49-F238E27FC236}">
                <a16:creationId xmlns:a16="http://schemas.microsoft.com/office/drawing/2014/main" id="{37F323A7-449F-4FB9-8421-0A35CFEFE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1650" y="4944464"/>
            <a:ext cx="897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)</a:t>
            </a:r>
          </a:p>
        </p:txBody>
      </p:sp>
      <p:sp>
        <p:nvSpPr>
          <p:cNvPr id="18" name="矩形 21">
            <a:extLst>
              <a:ext uri="{FF2B5EF4-FFF2-40B4-BE49-F238E27FC236}">
                <a16:creationId xmlns:a16="http://schemas.microsoft.com/office/drawing/2014/main" id="{38F3D597-F3C6-4FDF-A8E1-FFC4A160B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4175" y="4944464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19" name="任意多边形 22">
            <a:extLst>
              <a:ext uri="{FF2B5EF4-FFF2-40B4-BE49-F238E27FC236}">
                <a16:creationId xmlns:a16="http://schemas.microsoft.com/office/drawing/2014/main" id="{C61C8836-07E1-4A26-A3F7-82E0F5F320BA}"/>
              </a:ext>
            </a:extLst>
          </p:cNvPr>
          <p:cNvSpPr/>
          <p:nvPr/>
        </p:nvSpPr>
        <p:spPr bwMode="auto">
          <a:xfrm>
            <a:off x="7720284" y="2831902"/>
            <a:ext cx="201613" cy="701675"/>
          </a:xfrm>
          <a:custGeom>
            <a:avLst/>
            <a:gdLst>
              <a:gd name="T0" fmla="*/ 2147483647 w 127"/>
              <a:gd name="T1" fmla="*/ 0 h 442"/>
              <a:gd name="T2" fmla="*/ 2147483647 w 127"/>
              <a:gd name="T3" fmla="*/ 2147483647 h 442"/>
              <a:gd name="T4" fmla="*/ 2147483647 w 127"/>
              <a:gd name="T5" fmla="*/ 2147483647 h 442"/>
              <a:gd name="T6" fmla="*/ 2147483647 w 127"/>
              <a:gd name="T7" fmla="*/ 2147483647 h 442"/>
              <a:gd name="T8" fmla="*/ 2147483647 w 127"/>
              <a:gd name="T9" fmla="*/ 2147483647 h 442"/>
              <a:gd name="T10" fmla="*/ 2147483647 w 127"/>
              <a:gd name="T11" fmla="*/ 2147483647 h 442"/>
              <a:gd name="T12" fmla="*/ 2147483647 w 127"/>
              <a:gd name="T13" fmla="*/ 2147483647 h 442"/>
              <a:gd name="T14" fmla="*/ 2147483647 w 127"/>
              <a:gd name="T15" fmla="*/ 2147483647 h 442"/>
              <a:gd name="T16" fmla="*/ 2147483647 w 127"/>
              <a:gd name="T17" fmla="*/ 2147483647 h 442"/>
              <a:gd name="T18" fmla="*/ 2147483647 w 127"/>
              <a:gd name="T19" fmla="*/ 2147483647 h 442"/>
              <a:gd name="T20" fmla="*/ 2147483647 w 127"/>
              <a:gd name="T21" fmla="*/ 2147483647 h 442"/>
              <a:gd name="T22" fmla="*/ 0 w 127"/>
              <a:gd name="T23" fmla="*/ 2147483647 h 442"/>
              <a:gd name="T24" fmla="*/ 2147483647 w 127"/>
              <a:gd name="T25" fmla="*/ 2147483647 h 442"/>
              <a:gd name="T26" fmla="*/ 2147483647 w 127"/>
              <a:gd name="T27" fmla="*/ 2147483647 h 442"/>
              <a:gd name="T28" fmla="*/ 2147483647 w 127"/>
              <a:gd name="T29" fmla="*/ 2147483647 h 442"/>
              <a:gd name="T30" fmla="*/ 2147483647 w 127"/>
              <a:gd name="T31" fmla="*/ 2147483647 h 442"/>
              <a:gd name="T32" fmla="*/ 2147483647 w 127"/>
              <a:gd name="T33" fmla="*/ 2147483647 h 442"/>
              <a:gd name="T34" fmla="*/ 2147483647 w 127"/>
              <a:gd name="T35" fmla="*/ 2147483647 h 442"/>
              <a:gd name="T36" fmla="*/ 2147483647 w 127"/>
              <a:gd name="T37" fmla="*/ 2147483647 h 442"/>
              <a:gd name="T38" fmla="*/ 2147483647 w 127"/>
              <a:gd name="T39" fmla="*/ 2147483647 h 442"/>
              <a:gd name="T40" fmla="*/ 2147483647 w 127"/>
              <a:gd name="T41" fmla="*/ 2147483647 h 442"/>
              <a:gd name="T42" fmla="*/ 2147483647 w 127"/>
              <a:gd name="T43" fmla="*/ 2147483647 h 442"/>
              <a:gd name="T44" fmla="*/ 2147483647 w 127"/>
              <a:gd name="T45" fmla="*/ 2147483647 h 44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7" h="442">
                <a:moveTo>
                  <a:pt x="127" y="0"/>
                </a:moveTo>
                <a:lnTo>
                  <a:pt x="102" y="2"/>
                </a:lnTo>
                <a:lnTo>
                  <a:pt x="81" y="11"/>
                </a:lnTo>
                <a:lnTo>
                  <a:pt x="68" y="22"/>
                </a:lnTo>
                <a:lnTo>
                  <a:pt x="66" y="29"/>
                </a:lnTo>
                <a:lnTo>
                  <a:pt x="63" y="36"/>
                </a:lnTo>
                <a:lnTo>
                  <a:pt x="63" y="184"/>
                </a:lnTo>
                <a:lnTo>
                  <a:pt x="61" y="190"/>
                </a:lnTo>
                <a:lnTo>
                  <a:pt x="59" y="197"/>
                </a:lnTo>
                <a:lnTo>
                  <a:pt x="45" y="209"/>
                </a:lnTo>
                <a:lnTo>
                  <a:pt x="25" y="218"/>
                </a:lnTo>
                <a:lnTo>
                  <a:pt x="0" y="220"/>
                </a:lnTo>
                <a:lnTo>
                  <a:pt x="25" y="222"/>
                </a:lnTo>
                <a:lnTo>
                  <a:pt x="45" y="231"/>
                </a:lnTo>
                <a:lnTo>
                  <a:pt x="59" y="245"/>
                </a:lnTo>
                <a:lnTo>
                  <a:pt x="61" y="252"/>
                </a:lnTo>
                <a:lnTo>
                  <a:pt x="63" y="259"/>
                </a:lnTo>
                <a:lnTo>
                  <a:pt x="63" y="406"/>
                </a:lnTo>
                <a:lnTo>
                  <a:pt x="66" y="413"/>
                </a:lnTo>
                <a:lnTo>
                  <a:pt x="68" y="420"/>
                </a:lnTo>
                <a:lnTo>
                  <a:pt x="81" y="431"/>
                </a:lnTo>
                <a:lnTo>
                  <a:pt x="102" y="440"/>
                </a:lnTo>
                <a:lnTo>
                  <a:pt x="127" y="442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0" name="矩形 23">
            <a:extLst>
              <a:ext uri="{FF2B5EF4-FFF2-40B4-BE49-F238E27FC236}">
                <a16:creationId xmlns:a16="http://schemas.microsoft.com/office/drawing/2014/main" id="{A4A47B73-0A1E-4B0D-AD7C-68C96126D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009" y="2606476"/>
            <a:ext cx="3421063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1" name="矩形 24">
            <a:extLst>
              <a:ext uri="{FF2B5EF4-FFF2-40B4-BE49-F238E27FC236}">
                <a16:creationId xmlns:a16="http://schemas.microsoft.com/office/drawing/2014/main" id="{D9E75649-9865-428C-9BF4-5950F8324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35" y="2560439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自愿中断</a:t>
            </a:r>
          </a:p>
        </p:txBody>
      </p:sp>
      <p:sp>
        <p:nvSpPr>
          <p:cNvPr id="22" name="矩形 25">
            <a:extLst>
              <a:ext uri="{FF2B5EF4-FFF2-40B4-BE49-F238E27FC236}">
                <a16:creationId xmlns:a16="http://schemas.microsoft.com/office/drawing/2014/main" id="{BAF33E5C-CBD1-4A53-BED4-FD925178A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1815" y="2538214"/>
            <a:ext cx="5129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Arial" panose="020B0604020202020204" pitchFamily="34" charset="0"/>
              </a:rPr>
              <a:t>——</a:t>
            </a:r>
            <a:endParaRPr lang="en-US" altLang="zh-CN" sz="2000">
              <a:solidFill>
                <a:srgbClr val="0099FF"/>
              </a:solidFill>
              <a:latin typeface="华文新魏" panose="02010800040101010101" pitchFamily="2" charset="-122"/>
            </a:endParaRPr>
          </a:p>
        </p:txBody>
      </p:sp>
      <p:sp>
        <p:nvSpPr>
          <p:cNvPr id="23" name="矩形 26">
            <a:extLst>
              <a:ext uri="{FF2B5EF4-FFF2-40B4-BE49-F238E27FC236}">
                <a16:creationId xmlns:a16="http://schemas.microsoft.com/office/drawing/2014/main" id="{9654CBAC-C73D-4C43-91F4-11943B3D5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9585" y="2538214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指令中断</a:t>
            </a:r>
          </a:p>
        </p:txBody>
      </p:sp>
      <p:sp>
        <p:nvSpPr>
          <p:cNvPr id="24" name="矩形 27">
            <a:extLst>
              <a:ext uri="{FF2B5EF4-FFF2-40B4-BE49-F238E27FC236}">
                <a16:creationId xmlns:a16="http://schemas.microsoft.com/office/drawing/2014/main" id="{93546B95-C355-457F-8B9A-F6FBAB44C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762" y="2527101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25" name="矩形 28">
            <a:extLst>
              <a:ext uri="{FF2B5EF4-FFF2-40B4-BE49-F238E27FC236}">
                <a16:creationId xmlns:a16="http://schemas.microsoft.com/office/drawing/2014/main" id="{CFA36932-284B-404C-B602-FD7BF6176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008" y="3433565"/>
            <a:ext cx="14605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6" name="矩形 29">
            <a:extLst>
              <a:ext uri="{FF2B5EF4-FFF2-40B4-BE49-F238E27FC236}">
                <a16:creationId xmlns:a16="http://schemas.microsoft.com/office/drawing/2014/main" id="{44FB8122-32DD-4B19-BF64-C5ECA95D0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835" y="3476426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强迫中断</a:t>
            </a:r>
          </a:p>
        </p:txBody>
      </p:sp>
      <p:sp>
        <p:nvSpPr>
          <p:cNvPr id="27" name="矩形 30">
            <a:extLst>
              <a:ext uri="{FF2B5EF4-FFF2-40B4-BE49-F238E27FC236}">
                <a16:creationId xmlns:a16="http://schemas.microsoft.com/office/drawing/2014/main" id="{7A87CDEA-24EF-47DB-8487-75DDCA054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762" y="3465314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28" name="任意多边形 31">
            <a:extLst>
              <a:ext uri="{FF2B5EF4-FFF2-40B4-BE49-F238E27FC236}">
                <a16:creationId xmlns:a16="http://schemas.microsoft.com/office/drawing/2014/main" id="{2F76DDE0-72E3-4629-9C10-8A3F00F094EB}"/>
              </a:ext>
            </a:extLst>
          </p:cNvPr>
          <p:cNvSpPr/>
          <p:nvPr/>
        </p:nvSpPr>
        <p:spPr bwMode="auto">
          <a:xfrm>
            <a:off x="9324452" y="3284339"/>
            <a:ext cx="201612" cy="703263"/>
          </a:xfrm>
          <a:custGeom>
            <a:avLst/>
            <a:gdLst>
              <a:gd name="T0" fmla="*/ 2147483647 w 127"/>
              <a:gd name="T1" fmla="*/ 0 h 443"/>
              <a:gd name="T2" fmla="*/ 2147483647 w 127"/>
              <a:gd name="T3" fmla="*/ 2147483647 h 443"/>
              <a:gd name="T4" fmla="*/ 2147483647 w 127"/>
              <a:gd name="T5" fmla="*/ 2147483647 h 443"/>
              <a:gd name="T6" fmla="*/ 2147483647 w 127"/>
              <a:gd name="T7" fmla="*/ 2147483647 h 443"/>
              <a:gd name="T8" fmla="*/ 2147483647 w 127"/>
              <a:gd name="T9" fmla="*/ 2147483647 h 443"/>
              <a:gd name="T10" fmla="*/ 2147483647 w 127"/>
              <a:gd name="T11" fmla="*/ 2147483647 h 443"/>
              <a:gd name="T12" fmla="*/ 2147483647 w 127"/>
              <a:gd name="T13" fmla="*/ 2147483647 h 443"/>
              <a:gd name="T14" fmla="*/ 2147483647 w 127"/>
              <a:gd name="T15" fmla="*/ 2147483647 h 443"/>
              <a:gd name="T16" fmla="*/ 2147483647 w 127"/>
              <a:gd name="T17" fmla="*/ 2147483647 h 443"/>
              <a:gd name="T18" fmla="*/ 2147483647 w 127"/>
              <a:gd name="T19" fmla="*/ 2147483647 h 443"/>
              <a:gd name="T20" fmla="*/ 2147483647 w 127"/>
              <a:gd name="T21" fmla="*/ 2147483647 h 443"/>
              <a:gd name="T22" fmla="*/ 0 w 127"/>
              <a:gd name="T23" fmla="*/ 2147483647 h 443"/>
              <a:gd name="T24" fmla="*/ 2147483647 w 127"/>
              <a:gd name="T25" fmla="*/ 2147483647 h 443"/>
              <a:gd name="T26" fmla="*/ 2147483647 w 127"/>
              <a:gd name="T27" fmla="*/ 2147483647 h 443"/>
              <a:gd name="T28" fmla="*/ 2147483647 w 127"/>
              <a:gd name="T29" fmla="*/ 2147483647 h 443"/>
              <a:gd name="T30" fmla="*/ 2147483647 w 127"/>
              <a:gd name="T31" fmla="*/ 2147483647 h 443"/>
              <a:gd name="T32" fmla="*/ 2147483647 w 127"/>
              <a:gd name="T33" fmla="*/ 2147483647 h 443"/>
              <a:gd name="T34" fmla="*/ 2147483647 w 127"/>
              <a:gd name="T35" fmla="*/ 2147483647 h 443"/>
              <a:gd name="T36" fmla="*/ 2147483647 w 127"/>
              <a:gd name="T37" fmla="*/ 2147483647 h 443"/>
              <a:gd name="T38" fmla="*/ 2147483647 w 127"/>
              <a:gd name="T39" fmla="*/ 2147483647 h 443"/>
              <a:gd name="T40" fmla="*/ 2147483647 w 127"/>
              <a:gd name="T41" fmla="*/ 2147483647 h 443"/>
              <a:gd name="T42" fmla="*/ 2147483647 w 127"/>
              <a:gd name="T43" fmla="*/ 2147483647 h 443"/>
              <a:gd name="T44" fmla="*/ 2147483647 w 127"/>
              <a:gd name="T45" fmla="*/ 2147483647 h 44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7" h="443">
                <a:moveTo>
                  <a:pt x="127" y="0"/>
                </a:moveTo>
                <a:lnTo>
                  <a:pt x="102" y="2"/>
                </a:lnTo>
                <a:lnTo>
                  <a:pt x="82" y="11"/>
                </a:lnTo>
                <a:lnTo>
                  <a:pt x="68" y="22"/>
                </a:lnTo>
                <a:lnTo>
                  <a:pt x="66" y="29"/>
                </a:lnTo>
                <a:lnTo>
                  <a:pt x="64" y="36"/>
                </a:lnTo>
                <a:lnTo>
                  <a:pt x="64" y="184"/>
                </a:lnTo>
                <a:lnTo>
                  <a:pt x="61" y="190"/>
                </a:lnTo>
                <a:lnTo>
                  <a:pt x="59" y="197"/>
                </a:lnTo>
                <a:lnTo>
                  <a:pt x="45" y="209"/>
                </a:lnTo>
                <a:lnTo>
                  <a:pt x="25" y="218"/>
                </a:lnTo>
                <a:lnTo>
                  <a:pt x="0" y="220"/>
                </a:lnTo>
                <a:lnTo>
                  <a:pt x="25" y="222"/>
                </a:lnTo>
                <a:lnTo>
                  <a:pt x="45" y="231"/>
                </a:lnTo>
                <a:lnTo>
                  <a:pt x="59" y="243"/>
                </a:lnTo>
                <a:lnTo>
                  <a:pt x="61" y="249"/>
                </a:lnTo>
                <a:lnTo>
                  <a:pt x="64" y="256"/>
                </a:lnTo>
                <a:lnTo>
                  <a:pt x="64" y="404"/>
                </a:lnTo>
                <a:lnTo>
                  <a:pt x="66" y="411"/>
                </a:lnTo>
                <a:lnTo>
                  <a:pt x="68" y="418"/>
                </a:lnTo>
                <a:lnTo>
                  <a:pt x="82" y="431"/>
                </a:lnTo>
                <a:lnTo>
                  <a:pt x="102" y="440"/>
                </a:lnTo>
                <a:lnTo>
                  <a:pt x="127" y="443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29" name="矩形 32">
            <a:extLst>
              <a:ext uri="{FF2B5EF4-FFF2-40B4-BE49-F238E27FC236}">
                <a16:creationId xmlns:a16="http://schemas.microsoft.com/office/drawing/2014/main" id="{13C593EC-4581-4B7E-A6C1-9A2F09C5D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6696" y="3133526"/>
            <a:ext cx="1439862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0" name="矩形 33">
            <a:extLst>
              <a:ext uri="{FF2B5EF4-FFF2-40B4-BE49-F238E27FC236}">
                <a16:creationId xmlns:a16="http://schemas.microsoft.com/office/drawing/2014/main" id="{A28FB0E5-0814-4C55-A6DD-887BD269D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522" y="3177976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硬件故障</a:t>
            </a:r>
          </a:p>
        </p:txBody>
      </p:sp>
      <p:sp>
        <p:nvSpPr>
          <p:cNvPr id="31" name="矩形 34">
            <a:extLst>
              <a:ext uri="{FF2B5EF4-FFF2-40B4-BE49-F238E27FC236}">
                <a16:creationId xmlns:a16="http://schemas.microsoft.com/office/drawing/2014/main" id="{484B5384-D358-4325-986C-18162DE37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037" y="3166864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32" name="矩形 35">
            <a:extLst>
              <a:ext uri="{FF2B5EF4-FFF2-40B4-BE49-F238E27FC236}">
                <a16:creationId xmlns:a16="http://schemas.microsoft.com/office/drawing/2014/main" id="{0D7D550C-2734-4F46-A0AD-A075990E8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6696" y="3819327"/>
            <a:ext cx="138906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3" name="矩形 36">
            <a:extLst>
              <a:ext uri="{FF2B5EF4-FFF2-40B4-BE49-F238E27FC236}">
                <a16:creationId xmlns:a16="http://schemas.microsoft.com/office/drawing/2014/main" id="{42134E0A-3A3F-4E54-A3F0-81EE7876B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6522" y="3862189"/>
            <a:ext cx="10259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软件出错</a:t>
            </a:r>
          </a:p>
        </p:txBody>
      </p:sp>
      <p:sp>
        <p:nvSpPr>
          <p:cNvPr id="34" name="矩形 37">
            <a:extLst>
              <a:ext uri="{FF2B5EF4-FFF2-40B4-BE49-F238E27FC236}">
                <a16:creationId xmlns:a16="http://schemas.microsoft.com/office/drawing/2014/main" id="{80A4BA07-097A-426F-8EBB-28F87F026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7037" y="3851076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35" name="任意多边形 38">
            <a:extLst>
              <a:ext uri="{FF2B5EF4-FFF2-40B4-BE49-F238E27FC236}">
                <a16:creationId xmlns:a16="http://schemas.microsoft.com/office/drawing/2014/main" id="{23012904-298A-40BD-AEC1-F2BA65A5321E}"/>
              </a:ext>
            </a:extLst>
          </p:cNvPr>
          <p:cNvSpPr/>
          <p:nvPr/>
        </p:nvSpPr>
        <p:spPr bwMode="auto">
          <a:xfrm>
            <a:off x="7906871" y="4763489"/>
            <a:ext cx="204788" cy="703262"/>
          </a:xfrm>
          <a:custGeom>
            <a:avLst/>
            <a:gdLst>
              <a:gd name="T0" fmla="*/ 2147483647 w 129"/>
              <a:gd name="T1" fmla="*/ 0 h 443"/>
              <a:gd name="T2" fmla="*/ 2147483647 w 129"/>
              <a:gd name="T3" fmla="*/ 2147483647 h 443"/>
              <a:gd name="T4" fmla="*/ 2147483647 w 129"/>
              <a:gd name="T5" fmla="*/ 2147483647 h 443"/>
              <a:gd name="T6" fmla="*/ 2147483647 w 129"/>
              <a:gd name="T7" fmla="*/ 2147483647 h 443"/>
              <a:gd name="T8" fmla="*/ 2147483647 w 129"/>
              <a:gd name="T9" fmla="*/ 2147483647 h 443"/>
              <a:gd name="T10" fmla="*/ 2147483647 w 129"/>
              <a:gd name="T11" fmla="*/ 2147483647 h 443"/>
              <a:gd name="T12" fmla="*/ 2147483647 w 129"/>
              <a:gd name="T13" fmla="*/ 2147483647 h 443"/>
              <a:gd name="T14" fmla="*/ 2147483647 w 129"/>
              <a:gd name="T15" fmla="*/ 2147483647 h 443"/>
              <a:gd name="T16" fmla="*/ 2147483647 w 129"/>
              <a:gd name="T17" fmla="*/ 2147483647 h 443"/>
              <a:gd name="T18" fmla="*/ 2147483647 w 129"/>
              <a:gd name="T19" fmla="*/ 2147483647 h 443"/>
              <a:gd name="T20" fmla="*/ 2147483647 w 129"/>
              <a:gd name="T21" fmla="*/ 2147483647 h 443"/>
              <a:gd name="T22" fmla="*/ 0 w 129"/>
              <a:gd name="T23" fmla="*/ 2147483647 h 443"/>
              <a:gd name="T24" fmla="*/ 2147483647 w 129"/>
              <a:gd name="T25" fmla="*/ 2147483647 h 443"/>
              <a:gd name="T26" fmla="*/ 2147483647 w 129"/>
              <a:gd name="T27" fmla="*/ 2147483647 h 443"/>
              <a:gd name="T28" fmla="*/ 2147483647 w 129"/>
              <a:gd name="T29" fmla="*/ 2147483647 h 443"/>
              <a:gd name="T30" fmla="*/ 2147483647 w 129"/>
              <a:gd name="T31" fmla="*/ 2147483647 h 443"/>
              <a:gd name="T32" fmla="*/ 2147483647 w 129"/>
              <a:gd name="T33" fmla="*/ 2147483647 h 443"/>
              <a:gd name="T34" fmla="*/ 2147483647 w 129"/>
              <a:gd name="T35" fmla="*/ 2147483647 h 443"/>
              <a:gd name="T36" fmla="*/ 2147483647 w 129"/>
              <a:gd name="T37" fmla="*/ 2147483647 h 443"/>
              <a:gd name="T38" fmla="*/ 2147483647 w 129"/>
              <a:gd name="T39" fmla="*/ 2147483647 h 443"/>
              <a:gd name="T40" fmla="*/ 2147483647 w 129"/>
              <a:gd name="T41" fmla="*/ 2147483647 h 443"/>
              <a:gd name="T42" fmla="*/ 2147483647 w 129"/>
              <a:gd name="T43" fmla="*/ 2147483647 h 443"/>
              <a:gd name="T44" fmla="*/ 2147483647 w 129"/>
              <a:gd name="T45" fmla="*/ 2147483647 h 44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29" h="443">
                <a:moveTo>
                  <a:pt x="129" y="0"/>
                </a:moveTo>
                <a:lnTo>
                  <a:pt x="104" y="3"/>
                </a:lnTo>
                <a:lnTo>
                  <a:pt x="84" y="12"/>
                </a:lnTo>
                <a:lnTo>
                  <a:pt x="68" y="25"/>
                </a:lnTo>
                <a:lnTo>
                  <a:pt x="66" y="32"/>
                </a:lnTo>
                <a:lnTo>
                  <a:pt x="64" y="39"/>
                </a:lnTo>
                <a:lnTo>
                  <a:pt x="64" y="187"/>
                </a:lnTo>
                <a:lnTo>
                  <a:pt x="61" y="193"/>
                </a:lnTo>
                <a:lnTo>
                  <a:pt x="59" y="200"/>
                </a:lnTo>
                <a:lnTo>
                  <a:pt x="45" y="212"/>
                </a:lnTo>
                <a:lnTo>
                  <a:pt x="25" y="221"/>
                </a:lnTo>
                <a:lnTo>
                  <a:pt x="0" y="223"/>
                </a:lnTo>
                <a:lnTo>
                  <a:pt x="25" y="225"/>
                </a:lnTo>
                <a:lnTo>
                  <a:pt x="45" y="234"/>
                </a:lnTo>
                <a:lnTo>
                  <a:pt x="59" y="246"/>
                </a:lnTo>
                <a:lnTo>
                  <a:pt x="61" y="252"/>
                </a:lnTo>
                <a:lnTo>
                  <a:pt x="64" y="259"/>
                </a:lnTo>
                <a:lnTo>
                  <a:pt x="64" y="407"/>
                </a:lnTo>
                <a:lnTo>
                  <a:pt x="66" y="414"/>
                </a:lnTo>
                <a:lnTo>
                  <a:pt x="68" y="420"/>
                </a:lnTo>
                <a:lnTo>
                  <a:pt x="84" y="432"/>
                </a:lnTo>
                <a:lnTo>
                  <a:pt x="104" y="441"/>
                </a:lnTo>
                <a:lnTo>
                  <a:pt x="129" y="443"/>
                </a:lnTo>
              </a:path>
            </a:pathLst>
          </a:custGeom>
          <a:noFill/>
          <a:ln w="22225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6" name="矩形 39">
            <a:extLst>
              <a:ext uri="{FF2B5EF4-FFF2-40B4-BE49-F238E27FC236}">
                <a16:creationId xmlns:a16="http://schemas.microsoft.com/office/drawing/2014/main" id="{B9E3CFED-0C50-40C4-8346-2B5022703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222" y="4641252"/>
            <a:ext cx="22320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37" name="矩形 40">
            <a:extLst>
              <a:ext uri="{FF2B5EF4-FFF2-40B4-BE49-F238E27FC236}">
                <a16:creationId xmlns:a16="http://schemas.microsoft.com/office/drawing/2014/main" id="{77BC9FC5-CBDA-4E8E-8E05-817C3A8F6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192" y="4617439"/>
            <a:ext cx="15388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99FF"/>
                </a:solidFill>
                <a:latin typeface="华文新魏" panose="02010800040101010101" pitchFamily="2" charset="-122"/>
              </a:rPr>
              <a:t>不可屏蔽中断</a:t>
            </a:r>
          </a:p>
        </p:txBody>
      </p:sp>
      <p:sp>
        <p:nvSpPr>
          <p:cNvPr id="38" name="矩形 41">
            <a:extLst>
              <a:ext uri="{FF2B5EF4-FFF2-40B4-BE49-F238E27FC236}">
                <a16:creationId xmlns:a16="http://schemas.microsoft.com/office/drawing/2014/main" id="{D42F1E99-AFB5-4444-93F5-C144BDD37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5563" y="4674589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  <p:sp>
        <p:nvSpPr>
          <p:cNvPr id="39" name="矩形 42">
            <a:extLst>
              <a:ext uri="{FF2B5EF4-FFF2-40B4-BE49-F238E27FC236}">
                <a16:creationId xmlns:a16="http://schemas.microsoft.com/office/drawing/2014/main" id="{B87AC988-346C-4AE2-B7FB-3108B22C6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0697" y="5330227"/>
            <a:ext cx="176212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zh-CN" altLang="en-US" sz="2000">
              <a:solidFill>
                <a:srgbClr val="0099FF"/>
              </a:solidFill>
            </a:endParaRPr>
          </a:p>
        </p:txBody>
      </p:sp>
      <p:sp>
        <p:nvSpPr>
          <p:cNvPr id="40" name="矩形 43">
            <a:extLst>
              <a:ext uri="{FF2B5EF4-FFF2-40B4-BE49-F238E27FC236}">
                <a16:creationId xmlns:a16="http://schemas.microsoft.com/office/drawing/2014/main" id="{95C622D2-60B8-4FEF-B62E-BAD958211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1033" y="5306414"/>
            <a:ext cx="128240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000">
                <a:solidFill>
                  <a:srgbClr val="0099FF"/>
                </a:solidFill>
                <a:latin typeface="华文新魏" panose="02010800040101010101" pitchFamily="2" charset="-122"/>
              </a:rPr>
              <a:t>可屏蔽中断</a:t>
            </a:r>
          </a:p>
        </p:txBody>
      </p:sp>
      <p:sp>
        <p:nvSpPr>
          <p:cNvPr id="41" name="矩形 44">
            <a:extLst>
              <a:ext uri="{FF2B5EF4-FFF2-40B4-BE49-F238E27FC236}">
                <a16:creationId xmlns:a16="http://schemas.microsoft.com/office/drawing/2014/main" id="{AAD9E556-5F15-4FD8-85DE-DC99EA80F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6950" y="5361976"/>
            <a:ext cx="6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zh-CN" sz="2000">
                <a:solidFill>
                  <a:srgbClr val="0099FF"/>
                </a:solidFill>
                <a:latin typeface="华文新魏" panose="020108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36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程序中断处理示意图</a:t>
            </a:r>
          </a:p>
        </p:txBody>
      </p:sp>
      <p:sp>
        <p:nvSpPr>
          <p:cNvPr id="2024451" name="直线 3"/>
          <p:cNvSpPr>
            <a:spLocks noChangeShapeType="1"/>
          </p:cNvSpPr>
          <p:nvPr/>
        </p:nvSpPr>
        <p:spPr bwMode="auto">
          <a:xfrm>
            <a:off x="3514698" y="1908946"/>
            <a:ext cx="10715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2" name="直线 4"/>
          <p:cNvSpPr>
            <a:spLocks noChangeShapeType="1"/>
          </p:cNvSpPr>
          <p:nvPr/>
        </p:nvSpPr>
        <p:spPr bwMode="auto">
          <a:xfrm flipH="1">
            <a:off x="4092548" y="1908947"/>
            <a:ext cx="493712" cy="1017587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3" name="直线 5"/>
          <p:cNvSpPr>
            <a:spLocks noChangeShapeType="1"/>
          </p:cNvSpPr>
          <p:nvPr/>
        </p:nvSpPr>
        <p:spPr bwMode="auto">
          <a:xfrm>
            <a:off x="4092548" y="2926533"/>
            <a:ext cx="1071562" cy="0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4" name="直线 6"/>
          <p:cNvSpPr>
            <a:spLocks noChangeShapeType="1"/>
          </p:cNvSpPr>
          <p:nvPr/>
        </p:nvSpPr>
        <p:spPr bwMode="auto">
          <a:xfrm flipH="1" flipV="1">
            <a:off x="4751361" y="1908947"/>
            <a:ext cx="411163" cy="1017587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5" name="直线 7"/>
          <p:cNvSpPr>
            <a:spLocks noChangeShapeType="1"/>
          </p:cNvSpPr>
          <p:nvPr/>
        </p:nvSpPr>
        <p:spPr bwMode="auto">
          <a:xfrm>
            <a:off x="4751361" y="1908946"/>
            <a:ext cx="15652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6" name="直线 8"/>
          <p:cNvSpPr>
            <a:spLocks noChangeShapeType="1"/>
          </p:cNvSpPr>
          <p:nvPr/>
        </p:nvSpPr>
        <p:spPr bwMode="auto">
          <a:xfrm flipH="1">
            <a:off x="5822923" y="1908947"/>
            <a:ext cx="493712" cy="1017587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7" name="直线 9"/>
          <p:cNvSpPr>
            <a:spLocks noChangeShapeType="1"/>
          </p:cNvSpPr>
          <p:nvPr/>
        </p:nvSpPr>
        <p:spPr bwMode="auto">
          <a:xfrm>
            <a:off x="5822923" y="2926533"/>
            <a:ext cx="1071562" cy="0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8" name="直线 10"/>
          <p:cNvSpPr>
            <a:spLocks noChangeShapeType="1"/>
          </p:cNvSpPr>
          <p:nvPr/>
        </p:nvSpPr>
        <p:spPr bwMode="auto">
          <a:xfrm flipH="1" flipV="1">
            <a:off x="6481736" y="1908947"/>
            <a:ext cx="411163" cy="1017587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59" name="直线 11"/>
          <p:cNvSpPr>
            <a:spLocks noChangeShapeType="1"/>
          </p:cNvSpPr>
          <p:nvPr/>
        </p:nvSpPr>
        <p:spPr bwMode="auto">
          <a:xfrm>
            <a:off x="6481736" y="1908946"/>
            <a:ext cx="15668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0" name="直线 12"/>
          <p:cNvSpPr>
            <a:spLocks noChangeShapeType="1"/>
          </p:cNvSpPr>
          <p:nvPr/>
        </p:nvSpPr>
        <p:spPr bwMode="auto">
          <a:xfrm flipH="1">
            <a:off x="7553298" y="1908947"/>
            <a:ext cx="493712" cy="10175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1" name="直线 13"/>
          <p:cNvSpPr>
            <a:spLocks noChangeShapeType="1"/>
          </p:cNvSpPr>
          <p:nvPr/>
        </p:nvSpPr>
        <p:spPr bwMode="auto">
          <a:xfrm>
            <a:off x="7553298" y="2926533"/>
            <a:ext cx="1071562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2" name="直线 14"/>
          <p:cNvSpPr>
            <a:spLocks noChangeShapeType="1"/>
          </p:cNvSpPr>
          <p:nvPr/>
        </p:nvSpPr>
        <p:spPr bwMode="auto">
          <a:xfrm flipH="1" flipV="1">
            <a:off x="8212111" y="1908947"/>
            <a:ext cx="411163" cy="101758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3" name="直线 15"/>
          <p:cNvSpPr>
            <a:spLocks noChangeShapeType="1"/>
          </p:cNvSpPr>
          <p:nvPr/>
        </p:nvSpPr>
        <p:spPr bwMode="auto">
          <a:xfrm>
            <a:off x="8212110" y="1908946"/>
            <a:ext cx="107315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4" name="矩形 16"/>
          <p:cNvSpPr>
            <a:spLocks noChangeArrowheads="1"/>
          </p:cNvSpPr>
          <p:nvPr/>
        </p:nvSpPr>
        <p:spPr bwMode="auto">
          <a:xfrm>
            <a:off x="3081310" y="1516834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latin typeface="+mn-ea"/>
              </a:rPr>
              <a:t>主程序</a:t>
            </a:r>
          </a:p>
        </p:txBody>
      </p:sp>
      <p:sp>
        <p:nvSpPr>
          <p:cNvPr id="2024465" name="矩形 17"/>
          <p:cNvSpPr>
            <a:spLocks noChangeArrowheads="1"/>
          </p:cNvSpPr>
          <p:nvPr/>
        </p:nvSpPr>
        <p:spPr bwMode="auto">
          <a:xfrm>
            <a:off x="3954179" y="1126308"/>
            <a:ext cx="12618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669900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669900"/>
                </a:solidFill>
                <a:latin typeface="+mn-ea"/>
              </a:rPr>
              <a:t>请求中断</a:t>
            </a:r>
          </a:p>
        </p:txBody>
      </p:sp>
      <p:sp>
        <p:nvSpPr>
          <p:cNvPr id="2024466" name="直线 18"/>
          <p:cNvSpPr>
            <a:spLocks noChangeShapeType="1"/>
          </p:cNvSpPr>
          <p:nvPr/>
        </p:nvSpPr>
        <p:spPr bwMode="auto">
          <a:xfrm>
            <a:off x="4586260" y="1516834"/>
            <a:ext cx="0" cy="392113"/>
          </a:xfrm>
          <a:prstGeom prst="line">
            <a:avLst/>
          </a:prstGeom>
          <a:noFill/>
          <a:ln w="19050">
            <a:solidFill>
              <a:srgbClr val="6699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7" name="矩形 19"/>
          <p:cNvSpPr>
            <a:spLocks noChangeArrowheads="1"/>
          </p:cNvSpPr>
          <p:nvPr/>
        </p:nvSpPr>
        <p:spPr bwMode="auto">
          <a:xfrm>
            <a:off x="5711540" y="1126308"/>
            <a:ext cx="12618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3333CC"/>
                </a:solidFill>
                <a:latin typeface="+mn-ea"/>
              </a:rPr>
              <a:t>B</a:t>
            </a:r>
            <a:r>
              <a:rPr lang="zh-CN" altLang="en-US">
                <a:solidFill>
                  <a:srgbClr val="3333CC"/>
                </a:solidFill>
                <a:latin typeface="+mn-ea"/>
              </a:rPr>
              <a:t>请求中断</a:t>
            </a:r>
          </a:p>
        </p:txBody>
      </p:sp>
      <p:sp>
        <p:nvSpPr>
          <p:cNvPr id="2024468" name="直线 20"/>
          <p:cNvSpPr>
            <a:spLocks noChangeShapeType="1"/>
          </p:cNvSpPr>
          <p:nvPr/>
        </p:nvSpPr>
        <p:spPr bwMode="auto">
          <a:xfrm>
            <a:off x="6348385" y="1516834"/>
            <a:ext cx="0" cy="392113"/>
          </a:xfrm>
          <a:prstGeom prst="line">
            <a:avLst/>
          </a:prstGeom>
          <a:noFill/>
          <a:ln w="19050">
            <a:solidFill>
              <a:srgbClr val="3333C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69" name="矩形 21"/>
          <p:cNvSpPr>
            <a:spLocks noChangeArrowheads="1"/>
          </p:cNvSpPr>
          <p:nvPr/>
        </p:nvSpPr>
        <p:spPr bwMode="auto">
          <a:xfrm>
            <a:off x="7445951" y="1126308"/>
            <a:ext cx="12747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+mn-ea"/>
              </a:rPr>
              <a:t>C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请求中断</a:t>
            </a:r>
          </a:p>
        </p:txBody>
      </p:sp>
      <p:sp>
        <p:nvSpPr>
          <p:cNvPr id="2024470" name="直线 22"/>
          <p:cNvSpPr>
            <a:spLocks noChangeShapeType="1"/>
          </p:cNvSpPr>
          <p:nvPr/>
        </p:nvSpPr>
        <p:spPr bwMode="auto">
          <a:xfrm>
            <a:off x="8078760" y="1516834"/>
            <a:ext cx="0" cy="39211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24471" name="矩形 23"/>
          <p:cNvSpPr>
            <a:spLocks noChangeArrowheads="1"/>
          </p:cNvSpPr>
          <p:nvPr/>
        </p:nvSpPr>
        <p:spPr bwMode="auto">
          <a:xfrm>
            <a:off x="3512987" y="3069409"/>
            <a:ext cx="19623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669900"/>
                </a:solidFill>
                <a:latin typeface="+mn-ea"/>
              </a:rPr>
              <a:t>A</a:t>
            </a:r>
            <a:r>
              <a:rPr lang="zh-CN" altLang="en-US" dirty="0">
                <a:solidFill>
                  <a:srgbClr val="669900"/>
                </a:solidFill>
                <a:latin typeface="+mn-ea"/>
              </a:rPr>
              <a:t>中断服务子程序</a:t>
            </a:r>
          </a:p>
        </p:txBody>
      </p:sp>
      <p:sp>
        <p:nvSpPr>
          <p:cNvPr id="2024472" name="矩形 24"/>
          <p:cNvSpPr>
            <a:spLocks noChangeArrowheads="1"/>
          </p:cNvSpPr>
          <p:nvPr/>
        </p:nvSpPr>
        <p:spPr bwMode="auto">
          <a:xfrm>
            <a:off x="5468910" y="3063059"/>
            <a:ext cx="1936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3333CC"/>
                </a:solidFill>
                <a:latin typeface="+mn-ea"/>
              </a:rPr>
              <a:t>B</a:t>
            </a:r>
            <a:r>
              <a:rPr lang="zh-CN" altLang="en-US" dirty="0">
                <a:solidFill>
                  <a:srgbClr val="3333CC"/>
                </a:solidFill>
                <a:latin typeface="+mn-ea"/>
              </a:rPr>
              <a:t>中断服务子程序</a:t>
            </a:r>
          </a:p>
        </p:txBody>
      </p:sp>
      <p:sp>
        <p:nvSpPr>
          <p:cNvPr id="2024473" name="矩形 25"/>
          <p:cNvSpPr>
            <a:spLocks noChangeArrowheads="1"/>
          </p:cNvSpPr>
          <p:nvPr/>
        </p:nvSpPr>
        <p:spPr bwMode="auto">
          <a:xfrm>
            <a:off x="7478685" y="3069409"/>
            <a:ext cx="194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+mn-ea"/>
              </a:rPr>
              <a:t>C</a:t>
            </a:r>
            <a:r>
              <a:rPr lang="zh-CN" altLang="en-US" dirty="0">
                <a:solidFill>
                  <a:schemeClr val="accent2"/>
                </a:solidFill>
                <a:latin typeface="+mn-ea"/>
              </a:rPr>
              <a:t>中断服务子程序</a:t>
            </a:r>
          </a:p>
        </p:txBody>
      </p:sp>
      <p:sp>
        <p:nvSpPr>
          <p:cNvPr id="28" name="矩形 3"/>
          <p:cNvSpPr txBox="1">
            <a:spLocks noChangeArrowheads="1"/>
          </p:cNvSpPr>
          <p:nvPr/>
        </p:nvSpPr>
        <p:spPr bwMode="auto">
          <a:xfrm>
            <a:off x="448862" y="3632200"/>
            <a:ext cx="11294275" cy="305237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子程序与中断服务子程序与的区别？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800" dirty="0"/>
              <a:t>子程序在特定位置显式调用，后者随机调用，现场不同？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如果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同时产生中断？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800" dirty="0"/>
              <a:t>中断优先级问题，中断仲裁   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如果正在运行</a:t>
            </a:r>
            <a:r>
              <a:rPr lang="en-US" altLang="zh-CN" sz="2000" dirty="0"/>
              <a:t>A</a:t>
            </a:r>
            <a:r>
              <a:rPr lang="zh-CN" altLang="en-US" sz="2000" dirty="0"/>
              <a:t>中断服务子程序，又收到</a:t>
            </a:r>
            <a:r>
              <a:rPr lang="en-US" altLang="zh-CN" sz="2000" dirty="0"/>
              <a:t>B</a:t>
            </a:r>
            <a:r>
              <a:rPr lang="zh-CN" altLang="en-US" sz="2000" dirty="0"/>
              <a:t>中断？</a:t>
            </a:r>
            <a:endParaRPr lang="en-US" altLang="zh-CN" sz="2000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1800" dirty="0"/>
              <a:t>中断嵌套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D38E41C-98D3-48CC-910E-DC7B6083E9FC}"/>
              </a:ext>
            </a:extLst>
          </p:cNvPr>
          <p:cNvGrpSpPr/>
          <p:nvPr/>
        </p:nvGrpSpPr>
        <p:grpSpPr>
          <a:xfrm>
            <a:off x="8796257" y="5248569"/>
            <a:ext cx="2681450" cy="777965"/>
            <a:chOff x="571368" y="4534293"/>
            <a:chExt cx="2672205" cy="77796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8CDA60D-1EFC-478E-AB52-40FAA6390F7E}"/>
                </a:ext>
              </a:extLst>
            </p:cNvPr>
            <p:cNvSpPr/>
            <p:nvPr/>
          </p:nvSpPr>
          <p:spPr>
            <a:xfrm>
              <a:off x="747312" y="4732301"/>
              <a:ext cx="2313745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B2BEF34-5645-419F-BB27-E3C12A67E940}"/>
                </a:ext>
              </a:extLst>
            </p:cNvPr>
            <p:cNvSpPr/>
            <p:nvPr/>
          </p:nvSpPr>
          <p:spPr>
            <a:xfrm>
              <a:off x="571368" y="4534293"/>
              <a:ext cx="26722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什么是主程序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80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24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24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2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2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24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24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2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24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2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2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2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2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2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02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24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2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2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2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24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024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02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024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2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02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02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4451" grpId="0" animBg="1"/>
      <p:bldP spid="2024452" grpId="0" animBg="1"/>
      <p:bldP spid="2024453" grpId="0" animBg="1"/>
      <p:bldP spid="2024454" grpId="0" animBg="1"/>
      <p:bldP spid="2024455" grpId="0" animBg="1"/>
      <p:bldP spid="2024456" grpId="0" animBg="1"/>
      <p:bldP spid="2024457" grpId="0" animBg="1"/>
      <p:bldP spid="2024458" grpId="0" animBg="1"/>
      <p:bldP spid="2024459" grpId="0" animBg="1"/>
      <p:bldP spid="2024460" grpId="0" animBg="1"/>
      <p:bldP spid="2024461" grpId="0" animBg="1"/>
      <p:bldP spid="2024462" grpId="0" animBg="1"/>
      <p:bldP spid="2024463" grpId="0" animBg="1"/>
      <p:bldP spid="2024464" grpId="0"/>
      <p:bldP spid="2024465" grpId="0"/>
      <p:bldP spid="2024466" grpId="0" animBg="1"/>
      <p:bldP spid="2024467" grpId="0"/>
      <p:bldP spid="2024468" grpId="0" animBg="1"/>
      <p:bldP spid="2024469" grpId="0"/>
      <p:bldP spid="2024470" grpId="0" animBg="1"/>
      <p:bldP spid="2024471" grpId="0"/>
      <p:bldP spid="2024472" grpId="0"/>
      <p:bldP spid="20244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/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48309"/>
            <a:ext cx="69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九、输入输出原理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3E92151-E84A-488E-8B86-B1648BC4DF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7718" y="506407"/>
            <a:ext cx="880575" cy="87728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402779" y="2750678"/>
            <a:ext cx="298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原版权：谭志虎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A18AE79-F5DF-45E7-84B1-940BB0BCB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0962" y="1654403"/>
            <a:ext cx="4296880" cy="79390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56271" y="4960811"/>
            <a:ext cx="3912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201384" y="3350216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E10008-A8E4-4157-895C-C0D9767B1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8536" y="6250400"/>
            <a:ext cx="3440383" cy="607600"/>
          </a:xfrm>
          <a:prstGeom prst="rect">
            <a:avLst/>
          </a:prstGeom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111" y="392295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590" y="2218131"/>
            <a:ext cx="29916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See the source image">
            <a:extLst>
              <a:ext uri="{FF2B5EF4-FFF2-40B4-BE49-F238E27FC236}">
                <a16:creationId xmlns:a16="http://schemas.microsoft.com/office/drawing/2014/main" id="{EFA18685-79A0-4872-8E4A-ABC41A41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7907131" y="3988128"/>
            <a:ext cx="3257550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">
            <a:extLst>
              <a:ext uri="{FF2B5EF4-FFF2-40B4-BE49-F238E27FC236}">
                <a16:creationId xmlns:a16="http://schemas.microsoft.com/office/drawing/2014/main" id="{E6FDEEFE-9D91-489B-96C2-CC36D2C8D98D}"/>
              </a:ext>
            </a:extLst>
          </p:cNvPr>
          <p:cNvSpPr txBox="1"/>
          <p:nvPr/>
        </p:nvSpPr>
        <p:spPr>
          <a:xfrm>
            <a:off x="5455726" y="3591166"/>
            <a:ext cx="5106546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r>
              <a:rPr lang="en-US" altLang="zh-CN" sz="3600" spc="600">
                <a:latin typeface="华文楷体" panose="02010600040101010101" pitchFamily="2" charset="-122"/>
                <a:ea typeface="华文楷体" panose="02010600040101010101" pitchFamily="2" charset="-122"/>
              </a:rPr>
              <a:t>.1 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概述与中断系统</a:t>
            </a:r>
          </a:p>
        </p:txBody>
      </p:sp>
    </p:spTree>
    <p:extLst>
      <p:ext uri="{BB962C8B-B14F-4D97-AF65-F5344CB8AC3E}">
        <p14:creationId xmlns:p14="http://schemas.microsoft.com/office/powerpoint/2010/main" val="36566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Click="0" advTm="8400"/>
    </mc:Choice>
    <mc:Fallback xmlns="">
      <p:transition spd="slow" advClick="0" advTm="8400"/>
    </mc:Fallback>
  </mc:AlternateContent>
  <p:extLst>
    <p:ext uri="{E180D4A7-C9FB-4DFB-919C-405C955672EB}">
      <p14:showEvtLst xmlns:p14="http://schemas.microsoft.com/office/powerpoint/2010/main">
        <p14:playEvt time="2" objId="4"/>
        <p14:stopEvt time="8737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指令执行一般流程</a:t>
            </a:r>
          </a:p>
        </p:txBody>
      </p:sp>
      <p:sp>
        <p:nvSpPr>
          <p:cNvPr id="4" name="TextBox 24"/>
          <p:cNvSpPr txBox="1"/>
          <p:nvPr/>
        </p:nvSpPr>
        <p:spPr>
          <a:xfrm>
            <a:off x="596349" y="917548"/>
            <a:ext cx="10812385" cy="197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取指令、执行指令反复循环</a:t>
            </a:r>
            <a:endParaRPr lang="en-US" altLang="zh-CN" sz="2275" b="1" dirty="0"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  <a:p>
            <a:pPr marL="325103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指令功能、寻址方式不同，数据通路不同，执行时间不同，</a:t>
            </a:r>
            <a:r>
              <a:rPr lang="zh-CN" altLang="en-US" sz="2275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如何安排时序？</a:t>
            </a:r>
            <a:endParaRPr lang="zh-CN" altLang="en-US" sz="2275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931963" lvl="1" indent="-325103">
              <a:lnSpc>
                <a:spcPct val="150000"/>
              </a:lnSpc>
              <a:spcBef>
                <a:spcPts val="569"/>
              </a:spcBef>
              <a:spcAft>
                <a:spcPts val="569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27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Black" panose="020B0A02040204020203" pitchFamily="34" charset="0"/>
                <a:sym typeface="Arial" panose="020B0604020202020204" pitchFamily="34" charset="0"/>
              </a:rPr>
              <a:t>访存指令、寄存器运算指令、加法指令、除法指令</a:t>
            </a:r>
            <a:endParaRPr lang="en-US" altLang="zh-CN" sz="227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Black" panose="020B0A02040204020203" pitchFamily="34" charset="0"/>
              <a:sym typeface="Arial" panose="020B0604020202020204" pitchFamily="34" charset="0"/>
            </a:endParaRP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850170" y="3127248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取指令</a:t>
            </a:r>
            <a:endParaRPr lang="en-US" altLang="zh-CN" sz="1799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/>
            <a:r>
              <a: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PC++</a:t>
            </a:r>
            <a:endParaRPr lang="zh-CN" altLang="en-US" sz="1799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465664" y="3127248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指令译码</a:t>
            </a:r>
            <a:endParaRPr lang="en-US" altLang="zh-CN" sz="1799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7312148" y="3127248"/>
            <a:ext cx="1152462" cy="1152462"/>
          </a:xfrm>
          <a:prstGeom prst="ellipse">
            <a:avLst/>
          </a:prstGeom>
          <a:solidFill>
            <a:srgbClr val="FFC000"/>
          </a:solidFill>
          <a:ln w="28575" algn="ctr">
            <a:solidFill>
              <a:schemeClr val="tx1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数据操作</a:t>
            </a:r>
            <a:endParaRPr lang="en-US" altLang="zh-CN" sz="1799" b="1" dirty="0">
              <a:latin typeface="Segoe UI Black" panose="020B0A02040204020203" pitchFamily="34" charset="0"/>
              <a:ea typeface="微软雅黑" panose="020B0503020204020204" pitchFamily="34" charset="-122"/>
              <a:cs typeface="Segoe UI Black" panose="020B0A02040204020203" pitchFamily="34" charset="0"/>
            </a:endParaRPr>
          </a:p>
          <a:p>
            <a:pPr algn="ctr"/>
            <a:r>
              <a:rPr lang="zh-CN" altLang="en-US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rPr>
              <a:t>指令执行</a:t>
            </a:r>
            <a:endParaRPr lang="en-US" altLang="zh-CN" sz="1799" b="1" dirty="0"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8" name="直接箭头连接符 7"/>
          <p:cNvCxnSpPr>
            <a:stCxn id="5" idx="6"/>
            <a:endCxn id="6" idx="2"/>
          </p:cNvCxnSpPr>
          <p:nvPr/>
        </p:nvCxnSpPr>
        <p:spPr>
          <a:xfrm>
            <a:off x="2002632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618126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081159" y="3127248"/>
            <a:ext cx="2767956" cy="1152462"/>
            <a:chOff x="4324142" y="3801131"/>
            <a:chExt cx="2919329" cy="1215487"/>
          </a:xfrm>
        </p:grpSpPr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4324142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操作数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地址计算</a:t>
              </a:r>
              <a:endParaRPr lang="en-US" altLang="zh-CN" sz="1799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6027984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取操作数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5539629" y="4408875"/>
              <a:ext cx="488355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箭头连接符 13"/>
          <p:cNvCxnSpPr/>
          <p:nvPr/>
        </p:nvCxnSpPr>
        <p:spPr>
          <a:xfrm>
            <a:off x="6849115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464610" y="3703479"/>
            <a:ext cx="463033" cy="0"/>
          </a:xfrm>
          <a:prstGeom prst="straightConnector1">
            <a:avLst/>
          </a:prstGeom>
          <a:ln w="38100"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8927643" y="3127248"/>
            <a:ext cx="2767954" cy="1152462"/>
            <a:chOff x="9435668" y="3801131"/>
            <a:chExt cx="2919327" cy="1215487"/>
          </a:xfrm>
        </p:grpSpPr>
        <p:sp>
          <p:nvSpPr>
            <p:cNvPr id="17" name="Oval 4"/>
            <p:cNvSpPr>
              <a:spLocks noChangeArrowheads="1"/>
            </p:cNvSpPr>
            <p:nvPr/>
          </p:nvSpPr>
          <p:spPr bwMode="auto">
            <a:xfrm>
              <a:off x="9435668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操作数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地址计算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sp>
          <p:nvSpPr>
            <p:cNvPr id="18" name="Oval 4"/>
            <p:cNvSpPr>
              <a:spLocks noChangeArrowheads="1"/>
            </p:cNvSpPr>
            <p:nvPr/>
          </p:nvSpPr>
          <p:spPr bwMode="auto">
            <a:xfrm>
              <a:off x="11139508" y="3801131"/>
              <a:ext cx="1215487" cy="1215487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accent2"/>
              </a:solidFill>
              <a:prstDash val="solid"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存操作数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10651155" y="4408875"/>
              <a:ext cx="488355" cy="0"/>
            </a:xfrm>
            <a:prstGeom prst="straightConnector1">
              <a:avLst/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1840208" y="4113728"/>
            <a:ext cx="8878051" cy="703131"/>
            <a:chOff x="1944017" y="4621682"/>
            <a:chExt cx="9363569" cy="741582"/>
          </a:xfrm>
        </p:grpSpPr>
        <p:cxnSp>
          <p:nvCxnSpPr>
            <p:cNvPr id="21" name="曲线连接符 20"/>
            <p:cNvCxnSpPr>
              <a:stCxn id="18" idx="3"/>
              <a:endCxn id="5" idx="5"/>
            </p:cNvCxnSpPr>
            <p:nvPr/>
          </p:nvCxnSpPr>
          <p:spPr>
            <a:xfrm rot="5400000">
              <a:off x="6619106" y="-53393"/>
              <a:ext cx="13395" cy="9363569"/>
            </a:xfrm>
            <a:prstGeom prst="curvedConnector3">
              <a:avLst>
                <a:gd name="adj1" fmla="val 5288929"/>
              </a:avLst>
            </a:prstGeom>
            <a:ln w="38100"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6005588" y="4850248"/>
              <a:ext cx="1352872" cy="5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ts val="569"/>
                </a:spcBef>
                <a:spcAft>
                  <a:spcPts val="569"/>
                </a:spcAft>
                <a:buClr>
                  <a:srgbClr val="FFC000"/>
                </a:buClr>
              </a:pPr>
              <a:r>
                <a:rPr lang="zh-CN" altLang="en-US" sz="1707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Arial" panose="020B0604020202020204" pitchFamily="34" charset="0"/>
                </a:rPr>
                <a:t>无中断异常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426401" y="4288854"/>
            <a:ext cx="9692966" cy="1881012"/>
            <a:chOff x="1467633" y="4855969"/>
            <a:chExt cx="10223050" cy="1983880"/>
          </a:xfrm>
        </p:grpSpPr>
        <p:sp>
          <p:nvSpPr>
            <p:cNvPr id="24" name="Oval 4"/>
            <p:cNvSpPr>
              <a:spLocks noChangeArrowheads="1"/>
            </p:cNvSpPr>
            <p:nvPr/>
          </p:nvSpPr>
          <p:spPr bwMode="auto">
            <a:xfrm>
              <a:off x="6034333" y="5624362"/>
              <a:ext cx="1215487" cy="1215487"/>
            </a:xfrm>
            <a:prstGeom prst="ellipse">
              <a:avLst/>
            </a:prstGeom>
            <a:solidFill>
              <a:srgbClr val="FFC000"/>
            </a:solidFill>
            <a:ln w="28575" algn="ctr">
              <a:solidFill>
                <a:srgbClr val="FF0000"/>
              </a:solidFill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中断响应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  <a:p>
              <a:pPr algn="ctr"/>
              <a:r>
                <a:rPr lang="zh-CN" altLang="en-US" sz="1799" b="1" dirty="0">
                  <a:latin typeface="Segoe UI Black" panose="020B0A02040204020203" pitchFamily="34" charset="0"/>
                  <a:ea typeface="微软雅黑" panose="020B0503020204020204" pitchFamily="34" charset="-122"/>
                  <a:cs typeface="Segoe UI Black" panose="020B0A02040204020203" pitchFamily="34" charset="0"/>
                </a:rPr>
                <a:t>周期</a:t>
              </a:r>
              <a:endParaRPr lang="en-US" altLang="zh-CN" sz="1799" b="1" dirty="0">
                <a:latin typeface="Segoe UI Black" panose="020B0A02040204020203" pitchFamily="34" charset="0"/>
                <a:ea typeface="微软雅黑" panose="020B0503020204020204" pitchFamily="34" charset="-122"/>
                <a:cs typeface="Segoe UI Black" panose="020B0A02040204020203" pitchFamily="34" charset="0"/>
              </a:endParaRPr>
            </a:p>
          </p:txBody>
        </p:sp>
        <p:cxnSp>
          <p:nvCxnSpPr>
            <p:cNvPr id="25" name="曲线连接符 24"/>
            <p:cNvCxnSpPr>
              <a:stCxn id="18" idx="4"/>
              <a:endCxn id="24" idx="6"/>
            </p:cNvCxnSpPr>
            <p:nvPr/>
          </p:nvCxnSpPr>
          <p:spPr>
            <a:xfrm rot="5400000">
              <a:off x="8782184" y="3323606"/>
              <a:ext cx="1376136" cy="4440862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25"/>
            <p:cNvCxnSpPr>
              <a:stCxn id="24" idx="2"/>
              <a:endCxn id="5" idx="4"/>
            </p:cNvCxnSpPr>
            <p:nvPr/>
          </p:nvCxnSpPr>
          <p:spPr>
            <a:xfrm rot="10800000">
              <a:off x="1467633" y="4855970"/>
              <a:ext cx="4566700" cy="1376136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8350398" y="5440006"/>
              <a:ext cx="2047736" cy="5130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spcBef>
                  <a:spcPts val="569"/>
                </a:spcBef>
                <a:spcAft>
                  <a:spcPts val="569"/>
                </a:spcAft>
                <a:buClr>
                  <a:srgbClr val="FFC000"/>
                </a:buClr>
              </a:pPr>
              <a:r>
                <a:rPr lang="zh-CN" altLang="en-US" sz="1707" b="1" dirty="0">
                  <a:solidFill>
                    <a:srgbClr val="0066FF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  <a:sym typeface="Arial" panose="020B0604020202020204" pitchFamily="34" charset="0"/>
                </a:rPr>
                <a:t>有异常、中断请求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189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中断响应流程</a:t>
            </a:r>
          </a:p>
        </p:txBody>
      </p:sp>
      <p:cxnSp>
        <p:nvCxnSpPr>
          <p:cNvPr id="4" name="直接箭头连接符 3"/>
          <p:cNvCxnSpPr>
            <a:stCxn id="14" idx="2"/>
            <a:endCxn id="15" idx="0"/>
          </p:cNvCxnSpPr>
          <p:nvPr/>
        </p:nvCxnSpPr>
        <p:spPr>
          <a:xfrm>
            <a:off x="6454149" y="657512"/>
            <a:ext cx="0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6454149" y="3728581"/>
            <a:ext cx="1512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487944" y="2385704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关中断</a:t>
            </a:r>
          </a:p>
        </p:txBody>
      </p:sp>
      <p:sp>
        <p:nvSpPr>
          <p:cNvPr id="7" name="矩形 6"/>
          <p:cNvSpPr/>
          <p:nvPr/>
        </p:nvSpPr>
        <p:spPr>
          <a:xfrm>
            <a:off x="5487944" y="2851645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保护断点（通常堆栈）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87944" y="3321805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中断识别，地址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655859" y="2057022"/>
            <a:ext cx="73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Yes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58944" y="1161568"/>
            <a:ext cx="1193434" cy="874094"/>
            <a:chOff x="740325" y="2747927"/>
            <a:chExt cx="936104" cy="875907"/>
          </a:xfrm>
          <a:solidFill>
            <a:srgbClr val="00B050"/>
          </a:solidFill>
        </p:grpSpPr>
        <p:cxnSp>
          <p:nvCxnSpPr>
            <p:cNvPr id="11" name="直接箭头连接符 10"/>
            <p:cNvCxnSpPr/>
            <p:nvPr/>
          </p:nvCxnSpPr>
          <p:spPr>
            <a:xfrm>
              <a:off x="1208377" y="2747927"/>
              <a:ext cx="0" cy="463407"/>
            </a:xfrm>
            <a:prstGeom prst="straightConnector1">
              <a:avLst/>
            </a:prstGeom>
            <a:grpFill/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六边形 11"/>
            <p:cNvSpPr/>
            <p:nvPr/>
          </p:nvSpPr>
          <p:spPr>
            <a:xfrm>
              <a:off x="740325" y="3211334"/>
              <a:ext cx="936104" cy="412500"/>
            </a:xfrm>
            <a:prstGeom prst="hexagon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中断</a:t>
              </a:r>
            </a:p>
          </p:txBody>
        </p:sp>
      </p:grpSp>
      <p:cxnSp>
        <p:nvCxnSpPr>
          <p:cNvPr id="13" name="肘形连接符 12"/>
          <p:cNvCxnSpPr/>
          <p:nvPr/>
        </p:nvCxnSpPr>
        <p:spPr>
          <a:xfrm rot="16200000" flipH="1">
            <a:off x="6309308" y="152631"/>
            <a:ext cx="288032" cy="1648"/>
          </a:xfrm>
          <a:prstGeom prst="bent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490222" y="297472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取指令</a:t>
            </a:r>
          </a:p>
        </p:txBody>
      </p:sp>
      <p:sp>
        <p:nvSpPr>
          <p:cNvPr id="15" name="矩形 14"/>
          <p:cNvSpPr/>
          <p:nvPr/>
        </p:nvSpPr>
        <p:spPr>
          <a:xfrm>
            <a:off x="5490222" y="945544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执行指令</a:t>
            </a:r>
          </a:p>
        </p:txBody>
      </p:sp>
      <p:sp>
        <p:nvSpPr>
          <p:cNvPr id="16" name="矩形 15"/>
          <p:cNvSpPr/>
          <p:nvPr/>
        </p:nvSpPr>
        <p:spPr>
          <a:xfrm>
            <a:off x="5466924" y="4000984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保护现场</a:t>
            </a:r>
          </a:p>
        </p:txBody>
      </p:sp>
      <p:sp>
        <p:nvSpPr>
          <p:cNvPr id="17" name="矩形 16"/>
          <p:cNvSpPr/>
          <p:nvPr/>
        </p:nvSpPr>
        <p:spPr>
          <a:xfrm>
            <a:off x="5466924" y="4458651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设备中断服务子程序</a:t>
            </a:r>
          </a:p>
        </p:txBody>
      </p:sp>
      <p:sp>
        <p:nvSpPr>
          <p:cNvPr id="18" name="矩形 17"/>
          <p:cNvSpPr/>
          <p:nvPr/>
        </p:nvSpPr>
        <p:spPr>
          <a:xfrm>
            <a:off x="5466924" y="4916318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恢复现场</a:t>
            </a:r>
          </a:p>
        </p:txBody>
      </p:sp>
      <p:sp>
        <p:nvSpPr>
          <p:cNvPr id="19" name="矩形 18"/>
          <p:cNvSpPr/>
          <p:nvPr/>
        </p:nvSpPr>
        <p:spPr>
          <a:xfrm>
            <a:off x="5466924" y="5419303"/>
            <a:ext cx="1927855" cy="91985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开中断</a:t>
            </a: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中断返回 </a:t>
            </a:r>
            <a:endParaRPr lang="en-US" altLang="zh-CN" sz="1400" dirty="0">
              <a:solidFill>
                <a:schemeClr val="dk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断点地址</a:t>
            </a:r>
            <a:r>
              <a:rPr lang="en-US" altLang="zh-CN" sz="1400" dirty="0">
                <a:solidFill>
                  <a:schemeClr val="dk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dk1"/>
              </a:solidFill>
            </a:endParaRPr>
          </a:p>
        </p:txBody>
      </p:sp>
      <p:cxnSp>
        <p:nvCxnSpPr>
          <p:cNvPr id="20" name="直接箭头连接符 19"/>
          <p:cNvCxnSpPr>
            <a:cxnSpLocks/>
            <a:endCxn id="6" idx="0"/>
          </p:cNvCxnSpPr>
          <p:nvPr/>
        </p:nvCxnSpPr>
        <p:spPr>
          <a:xfrm>
            <a:off x="6451871" y="2057022"/>
            <a:ext cx="1" cy="32868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281015" y="467219"/>
            <a:ext cx="577930" cy="1352347"/>
            <a:chOff x="1282811" y="815717"/>
            <a:chExt cx="577930" cy="1352347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282811" y="1688568"/>
              <a:ext cx="5779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1800" dirty="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  <a:endParaRPr lang="zh-CN" altLang="en-US" sz="18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3" name="肘形连接符 22"/>
            <p:cNvCxnSpPr>
              <a:stCxn id="12" idx="3"/>
              <a:endCxn id="14" idx="1"/>
            </p:cNvCxnSpPr>
            <p:nvPr/>
          </p:nvCxnSpPr>
          <p:spPr>
            <a:xfrm rot="10800000">
              <a:off x="1492018" y="815717"/>
              <a:ext cx="368722" cy="1352347"/>
            </a:xfrm>
            <a:prstGeom prst="bentConnector3">
              <a:avLst>
                <a:gd name="adj1" fmla="val 16199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肘形连接符 23"/>
          <p:cNvCxnSpPr>
            <a:cxnSpLocks/>
            <a:stCxn id="19" idx="3"/>
            <a:endCxn id="14" idx="3"/>
          </p:cNvCxnSpPr>
          <p:nvPr/>
        </p:nvCxnSpPr>
        <p:spPr>
          <a:xfrm flipV="1">
            <a:off x="7394779" y="477492"/>
            <a:ext cx="23298" cy="5401739"/>
          </a:xfrm>
          <a:prstGeom prst="bentConnector3">
            <a:avLst>
              <a:gd name="adj1" fmla="val 10812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3232" y="585505"/>
            <a:ext cx="432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单重中断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4393232" y="2426354"/>
            <a:ext cx="1008620" cy="1354796"/>
            <a:chOff x="179004" y="2533546"/>
            <a:chExt cx="1008620" cy="1354796"/>
          </a:xfrm>
        </p:grpSpPr>
        <p:grpSp>
          <p:nvGrpSpPr>
            <p:cNvPr id="27" name="组合 26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30" name="直接连接符 29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593721" y="2671726"/>
              <a:ext cx="4320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9004" y="2564903"/>
              <a:ext cx="4320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中断隐指令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807950" y="4008129"/>
            <a:ext cx="593903" cy="2236088"/>
            <a:chOff x="593721" y="2533546"/>
            <a:chExt cx="593903" cy="1327502"/>
          </a:xfrm>
        </p:grpSpPr>
        <p:grpSp>
          <p:nvGrpSpPr>
            <p:cNvPr id="34" name="组合 33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593721" y="2733201"/>
              <a:ext cx="432048" cy="93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765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中断优先级</a:t>
            </a:r>
          </a:p>
        </p:txBody>
      </p:sp>
      <p:sp>
        <p:nvSpPr>
          <p:cNvPr id="49156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31078" cy="5637024"/>
          </a:xfrm>
        </p:spPr>
        <p:txBody>
          <a:bodyPr/>
          <a:lstStyle/>
          <a:p>
            <a:r>
              <a:rPr lang="zh-CN" altLang="en-US" dirty="0"/>
              <a:t>多设备同时产生中断请求时，如何处理？</a:t>
            </a:r>
          </a:p>
          <a:p>
            <a:pPr lvl="1"/>
            <a:r>
              <a:rPr lang="zh-CN" altLang="en-US" sz="2400" dirty="0"/>
              <a:t>优先级高的先响应，优先级低的后响应</a:t>
            </a:r>
          </a:p>
          <a:p>
            <a:pPr lvl="1"/>
            <a:r>
              <a:rPr lang="en-US" altLang="zh-CN" sz="2400" dirty="0"/>
              <a:t>CPU</a:t>
            </a:r>
            <a:r>
              <a:rPr lang="zh-CN" altLang="en-US" sz="2400" dirty="0"/>
              <a:t>优先级随不同中断服务程序而改变</a:t>
            </a:r>
            <a:endParaRPr lang="en-US" altLang="zh-CN" sz="2400" dirty="0"/>
          </a:p>
          <a:p>
            <a:pPr lvl="2"/>
            <a:r>
              <a:rPr lang="zh-CN" altLang="en-US" sz="2400" dirty="0"/>
              <a:t>执行某设备中断服务子程序</a:t>
            </a:r>
            <a:endParaRPr lang="en-US" altLang="zh-CN" sz="2400" dirty="0"/>
          </a:p>
          <a:p>
            <a:pPr lvl="2"/>
            <a:r>
              <a:rPr lang="en-US" altLang="zh-CN" sz="2400" dirty="0"/>
              <a:t>CPU</a:t>
            </a:r>
            <a:r>
              <a:rPr lang="zh-CN" altLang="en-US" sz="2400" dirty="0"/>
              <a:t>优先级就与该设备的优先级一样</a:t>
            </a:r>
            <a:endParaRPr lang="en-US" altLang="zh-CN" sz="2400" dirty="0"/>
          </a:p>
          <a:p>
            <a:pPr lvl="1"/>
            <a:r>
              <a:rPr lang="zh-CN" altLang="en-US" dirty="0"/>
              <a:t>优先级高的中断请求可否中断优先级低的程序？</a:t>
            </a:r>
            <a:endParaRPr lang="en-US" altLang="zh-CN" sz="2400" dirty="0"/>
          </a:p>
          <a:p>
            <a:pPr lvl="1"/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97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75694-35A7-4E39-919E-EB464D0D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单级中断与多级中断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C7FA1-D09E-4709-AC0E-F0F4B1DA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高优先级中断请求能否中断运行中的程序呢？ </a:t>
            </a:r>
            <a:endParaRPr lang="en-US" altLang="zh-CN" dirty="0"/>
          </a:p>
          <a:p>
            <a:r>
              <a:rPr lang="zh-CN" altLang="en-US" dirty="0"/>
              <a:t>系统硬件、软件开销的权衡</a:t>
            </a:r>
            <a:endParaRPr lang="en-US" altLang="zh-CN" dirty="0"/>
          </a:p>
          <a:p>
            <a:pPr lvl="1"/>
            <a:r>
              <a:rPr lang="zh-CN" altLang="en-US" dirty="0"/>
              <a:t>单级中断</a:t>
            </a:r>
            <a:endParaRPr lang="en-US" altLang="zh-CN" dirty="0"/>
          </a:p>
          <a:p>
            <a:pPr lvl="2"/>
            <a:r>
              <a:rPr lang="zh-CN" altLang="en-US" dirty="0"/>
              <a:t>所有中断源均属同一级，离</a:t>
            </a:r>
            <a:r>
              <a:rPr lang="en-US" altLang="zh-CN" dirty="0"/>
              <a:t>CPU</a:t>
            </a:r>
            <a:r>
              <a:rPr lang="zh-CN" altLang="en-US" dirty="0"/>
              <a:t>近的优先级高</a:t>
            </a:r>
          </a:p>
          <a:p>
            <a:pPr lvl="2"/>
            <a:r>
              <a:rPr lang="en-US" altLang="zh-CN" dirty="0"/>
              <a:t>CPU</a:t>
            </a:r>
            <a:r>
              <a:rPr lang="zh-CN" altLang="en-US" dirty="0"/>
              <a:t>处理某个中断时，不响应其他中断</a:t>
            </a:r>
            <a:endParaRPr lang="en-US" altLang="zh-CN" dirty="0"/>
          </a:p>
          <a:p>
            <a:pPr lvl="1"/>
            <a:r>
              <a:rPr lang="zh-CN" altLang="en-US" dirty="0"/>
              <a:t>多重中断</a:t>
            </a:r>
            <a:endParaRPr lang="en-US" altLang="zh-CN" dirty="0"/>
          </a:p>
          <a:p>
            <a:pPr lvl="2"/>
            <a:r>
              <a:rPr lang="zh-CN" altLang="en-US" dirty="0"/>
              <a:t>优先级高的中断可以打断优先级低的中断服务程序</a:t>
            </a:r>
            <a:endParaRPr lang="en-US" altLang="zh-CN" dirty="0"/>
          </a:p>
          <a:p>
            <a:pPr lvl="2"/>
            <a:r>
              <a:rPr lang="zh-CN" altLang="en-US" dirty="0"/>
              <a:t>中断嵌套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23005AE-4DF0-406A-A97E-F5941EE6D59E}"/>
              </a:ext>
            </a:extLst>
          </p:cNvPr>
          <p:cNvGrpSpPr/>
          <p:nvPr/>
        </p:nvGrpSpPr>
        <p:grpSpPr>
          <a:xfrm>
            <a:off x="7434095" y="3993702"/>
            <a:ext cx="3868811" cy="2140398"/>
            <a:chOff x="2870473" y="4504928"/>
            <a:chExt cx="3868811" cy="2140398"/>
          </a:xfrm>
        </p:grpSpPr>
        <p:sp>
          <p:nvSpPr>
            <p:cNvPr id="5" name="直线 5">
              <a:extLst>
                <a:ext uri="{FF2B5EF4-FFF2-40B4-BE49-F238E27FC236}">
                  <a16:creationId xmlns:a16="http://schemas.microsoft.com/office/drawing/2014/main" id="{C29FD00D-A4E2-4C21-BF89-7645AF42DA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848" y="4504928"/>
              <a:ext cx="0" cy="9144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" name="直线 6">
              <a:extLst>
                <a:ext uri="{FF2B5EF4-FFF2-40B4-BE49-F238E27FC236}">
                  <a16:creationId xmlns:a16="http://schemas.microsoft.com/office/drawing/2014/main" id="{4489FFFD-B406-462D-BBA3-51E0F3478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3848" y="4581128"/>
              <a:ext cx="1143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直线 7">
              <a:extLst>
                <a:ext uri="{FF2B5EF4-FFF2-40B4-BE49-F238E27FC236}">
                  <a16:creationId xmlns:a16="http://schemas.microsoft.com/office/drawing/2014/main" id="{BC0E5416-3C46-4566-9435-E9480B8C60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848" y="4581128"/>
              <a:ext cx="0" cy="76200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直线 8">
              <a:extLst>
                <a:ext uri="{FF2B5EF4-FFF2-40B4-BE49-F238E27FC236}">
                  <a16:creationId xmlns:a16="http://schemas.microsoft.com/office/drawing/2014/main" id="{7AE7A98D-A551-4696-8D1C-E3CBD0D6B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46848" y="4504928"/>
              <a:ext cx="1143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直线 9">
              <a:extLst>
                <a:ext uri="{FF2B5EF4-FFF2-40B4-BE49-F238E27FC236}">
                  <a16:creationId xmlns:a16="http://schemas.microsoft.com/office/drawing/2014/main" id="{C921336B-CDE0-485B-AEE0-B6F152B233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3648" y="4581128"/>
              <a:ext cx="0" cy="76200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直线 10">
              <a:extLst>
                <a:ext uri="{FF2B5EF4-FFF2-40B4-BE49-F238E27FC236}">
                  <a16:creationId xmlns:a16="http://schemas.microsoft.com/office/drawing/2014/main" id="{43263D8A-DEF9-4E43-9171-F3BF552F73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13648" y="4504928"/>
              <a:ext cx="1143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直线 11">
              <a:extLst>
                <a:ext uri="{FF2B5EF4-FFF2-40B4-BE49-F238E27FC236}">
                  <a16:creationId xmlns:a16="http://schemas.microsoft.com/office/drawing/2014/main" id="{385A105F-91DB-466C-8D6A-F2F43EE60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6648" y="4581128"/>
              <a:ext cx="0" cy="167640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直线 12">
              <a:extLst>
                <a:ext uri="{FF2B5EF4-FFF2-40B4-BE49-F238E27FC236}">
                  <a16:creationId xmlns:a16="http://schemas.microsoft.com/office/drawing/2014/main" id="{9FBBD3EA-1292-4539-A529-96BB0793B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413648" y="5419328"/>
              <a:ext cx="10668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直线 13">
              <a:extLst>
                <a:ext uri="{FF2B5EF4-FFF2-40B4-BE49-F238E27FC236}">
                  <a16:creationId xmlns:a16="http://schemas.microsoft.com/office/drawing/2014/main" id="{B3087E8D-5966-43A8-8A09-8D3BAD0F7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70648" y="5343128"/>
              <a:ext cx="10668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直线 14">
              <a:extLst>
                <a:ext uri="{FF2B5EF4-FFF2-40B4-BE49-F238E27FC236}">
                  <a16:creationId xmlns:a16="http://schemas.microsoft.com/office/drawing/2014/main" id="{1DD3D17F-3AC8-49CD-AA30-E1C426E65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3648" y="5419328"/>
              <a:ext cx="0" cy="83820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直线 15">
              <a:extLst>
                <a:ext uri="{FF2B5EF4-FFF2-40B4-BE49-F238E27FC236}">
                  <a16:creationId xmlns:a16="http://schemas.microsoft.com/office/drawing/2014/main" id="{0A8A69B7-F162-4A10-9163-9AD05CC096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6848" y="5419328"/>
              <a:ext cx="0" cy="83820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直线 16">
              <a:extLst>
                <a:ext uri="{FF2B5EF4-FFF2-40B4-BE49-F238E27FC236}">
                  <a16:creationId xmlns:a16="http://schemas.microsoft.com/office/drawing/2014/main" id="{47426EE1-9E7C-4EDC-9812-541E88628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3848" y="5419328"/>
              <a:ext cx="0" cy="8382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直线 17">
              <a:extLst>
                <a:ext uri="{FF2B5EF4-FFF2-40B4-BE49-F238E27FC236}">
                  <a16:creationId xmlns:a16="http://schemas.microsoft.com/office/drawing/2014/main" id="{57BF1653-A564-46E5-AAC4-AE06FCEEA2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03848" y="5343128"/>
              <a:ext cx="10668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0992B0B-C898-4C10-B0E2-ECC692A1B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473" y="6257528"/>
              <a:ext cx="3868811" cy="387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" panose="05000000000000000000" pitchFamily="2" charset="2"/>
                <a:buNone/>
              </a:pP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主程序              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A                   B                  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10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矩形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同时中断请求的处理方法</a:t>
            </a:r>
          </a:p>
        </p:txBody>
      </p:sp>
      <p:sp>
        <p:nvSpPr>
          <p:cNvPr id="60419" name="矩形 2"/>
          <p:cNvSpPr>
            <a:spLocks noChangeArrowheads="1"/>
          </p:cNvSpPr>
          <p:nvPr/>
        </p:nvSpPr>
        <p:spPr bwMode="auto">
          <a:xfrm>
            <a:off x="1524001" y="20983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0420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657359"/>
              </p:ext>
            </p:extLst>
          </p:nvPr>
        </p:nvGraphicFramePr>
        <p:xfrm>
          <a:off x="1890445" y="1801370"/>
          <a:ext cx="8784403" cy="368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" name="Picture" r:id="rId4" imgW="3295800" imgH="1571760" progId="Word.Picture.8">
                  <p:embed/>
                </p:oleObj>
              </mc:Choice>
              <mc:Fallback>
                <p:oleObj name="Picture" r:id="rId4" imgW="3295800" imgH="1571760" progId="Word.Picture.8">
                  <p:embed/>
                  <p:pic>
                    <p:nvPicPr>
                      <p:cNvPr id="6042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445" y="1801370"/>
                        <a:ext cx="8784403" cy="36870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87822" y="1144016"/>
            <a:ext cx="8218488" cy="648072"/>
          </a:xfrm>
        </p:spPr>
        <p:txBody>
          <a:bodyPr>
            <a:normAutofit/>
          </a:bodyPr>
          <a:lstStyle/>
          <a:p>
            <a:r>
              <a:rPr lang="en-US" altLang="zh-CN" dirty="0"/>
              <a:t>A&gt;B&gt;C</a:t>
            </a:r>
          </a:p>
        </p:txBody>
      </p:sp>
    </p:spTree>
    <p:extLst>
      <p:ext uri="{BB962C8B-B14F-4D97-AF65-F5344CB8AC3E}">
        <p14:creationId xmlns:p14="http://schemas.microsoft.com/office/powerpoint/2010/main" val="1225622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划分优先级的一般规律</a:t>
            </a:r>
          </a:p>
        </p:txBody>
      </p:sp>
      <p:sp>
        <p:nvSpPr>
          <p:cNvPr id="5120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硬件故障中断属于最高级，其次是程序错误中断</a:t>
            </a:r>
          </a:p>
          <a:p>
            <a:r>
              <a:rPr lang="zh-CN" altLang="en-US" dirty="0"/>
              <a:t>非屏蔽中断优于可屏蔽中断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请求优先于</a:t>
            </a:r>
            <a:r>
              <a:rPr lang="en-US" altLang="zh-CN" dirty="0"/>
              <a:t>I/O</a:t>
            </a:r>
            <a:r>
              <a:rPr lang="zh-CN" altLang="en-US" dirty="0"/>
              <a:t>设备传送的中断请求</a:t>
            </a:r>
          </a:p>
          <a:p>
            <a:r>
              <a:rPr lang="zh-CN" altLang="en-US" dirty="0"/>
              <a:t>高速设备优于低速设备</a:t>
            </a:r>
            <a:endParaRPr lang="en-US" altLang="zh-CN" dirty="0"/>
          </a:p>
          <a:p>
            <a:r>
              <a:rPr lang="zh-CN" altLang="en-US" dirty="0"/>
              <a:t>输入设备的中断优于输出设备</a:t>
            </a:r>
            <a:endParaRPr lang="en-US" altLang="zh-CN" dirty="0"/>
          </a:p>
          <a:p>
            <a:r>
              <a:rPr lang="zh-CN" altLang="en-US" dirty="0"/>
              <a:t>实时设备优先于普通设备</a:t>
            </a:r>
          </a:p>
        </p:txBody>
      </p:sp>
    </p:spTree>
    <p:extLst>
      <p:ext uri="{BB962C8B-B14F-4D97-AF65-F5344CB8AC3E}">
        <p14:creationId xmlns:p14="http://schemas.microsoft.com/office/powerpoint/2010/main" val="268480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优先级实现</a:t>
            </a:r>
            <a:r>
              <a:rPr lang="en-US" altLang="zh-CN" dirty="0"/>
              <a:t>---</a:t>
            </a:r>
            <a:r>
              <a:rPr lang="zh-CN" altLang="en-US" dirty="0"/>
              <a:t>中断仲裁</a:t>
            </a:r>
          </a:p>
        </p:txBody>
      </p:sp>
      <p:sp>
        <p:nvSpPr>
          <p:cNvPr id="6963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同一时刻可能有多个设备同时发出中断请求，响应谁？</a:t>
            </a:r>
            <a:endParaRPr lang="en-US" altLang="zh-CN" dirty="0"/>
          </a:p>
          <a:p>
            <a:pPr lvl="1"/>
            <a:r>
              <a:rPr lang="zh-CN" altLang="en-US" sz="2400" dirty="0"/>
              <a:t>  链式查询</a:t>
            </a:r>
          </a:p>
          <a:p>
            <a:pPr lvl="1" eaLnBrk="1" hangingPunct="1"/>
            <a:r>
              <a:rPr lang="zh-CN" altLang="en-US" sz="2400" dirty="0"/>
              <a:t>  独立请求</a:t>
            </a:r>
          </a:p>
          <a:p>
            <a:pPr lvl="1" eaLnBrk="1" hangingPunct="1"/>
            <a:r>
              <a:rPr lang="zh-CN" altLang="en-US" sz="2400" dirty="0"/>
              <a:t>  分组链式结构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086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中断请求信号的传输方式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999" y="904283"/>
            <a:ext cx="8336142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17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中断屏蔽</a:t>
            </a:r>
          </a:p>
        </p:txBody>
      </p:sp>
      <p:sp>
        <p:nvSpPr>
          <p:cNvPr id="53252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b="1" dirty="0"/>
              <a:t>响应优先级</a:t>
            </a:r>
          </a:p>
          <a:p>
            <a:pPr lvl="1" eaLnBrk="1" hangingPunct="1"/>
            <a:r>
              <a:rPr lang="en-US" altLang="zh-CN" sz="2400" dirty="0"/>
              <a:t>CPU</a:t>
            </a:r>
            <a:r>
              <a:rPr lang="zh-CN" altLang="en-US" sz="2400" dirty="0"/>
              <a:t>对各设备中断请求进行响应，并准备好处理的先后次序，这种次序往往在硬件线路上已固定，不便于变动。</a:t>
            </a:r>
          </a:p>
          <a:p>
            <a:pPr eaLnBrk="1" hangingPunct="1"/>
            <a:r>
              <a:rPr lang="zh-CN" altLang="en-US" sz="2400" b="1" dirty="0"/>
              <a:t>处理优先级</a:t>
            </a:r>
          </a:p>
          <a:p>
            <a:pPr lvl="1"/>
            <a:r>
              <a:rPr lang="en-US" altLang="zh-CN" sz="2400" dirty="0"/>
              <a:t>CPU</a:t>
            </a:r>
            <a:r>
              <a:rPr lang="zh-CN" altLang="en-US" sz="2400" dirty="0"/>
              <a:t>实际对各中断请求处理的先后次序。如果不使用屏蔽技术，响应的优先次序就是处理的优先次序。 </a:t>
            </a:r>
            <a:endParaRPr lang="en-US" altLang="zh-CN" sz="2400" dirty="0"/>
          </a:p>
          <a:p>
            <a:pPr eaLnBrk="1" hangingPunct="1"/>
            <a:r>
              <a:rPr lang="zh-CN" altLang="en-US" b="1" dirty="0"/>
              <a:t>中断屏蔽</a:t>
            </a:r>
            <a:r>
              <a:rPr lang="zh-CN" altLang="en-US" dirty="0"/>
              <a:t>技术可</a:t>
            </a:r>
            <a:r>
              <a:rPr lang="zh-CN" altLang="en-US" b="1" dirty="0"/>
              <a:t>动态改变</a:t>
            </a:r>
            <a:r>
              <a:rPr lang="zh-CN" altLang="en-US" dirty="0"/>
              <a:t>各设备的处理优先级</a:t>
            </a:r>
            <a:endParaRPr lang="zh-CN" altLang="en-US" sz="2800" dirty="0"/>
          </a:p>
          <a:p>
            <a:pPr lvl="1" eaLnBrk="1" hangingPunct="1"/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3154095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优先编码器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83" y="2254973"/>
            <a:ext cx="10421019" cy="2754454"/>
          </a:xfrm>
        </p:spPr>
      </p:pic>
    </p:spTree>
    <p:extLst>
      <p:ext uri="{BB962C8B-B14F-4D97-AF65-F5344CB8AC3E}">
        <p14:creationId xmlns:p14="http://schemas.microsoft.com/office/powerpoint/2010/main" val="2441659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本章主要内容</a:t>
            </a:r>
          </a:p>
        </p:txBody>
      </p:sp>
      <p:sp>
        <p:nvSpPr>
          <p:cNvPr id="2662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输入输出系统概述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外围设备定时方式与信息交换方式</a:t>
            </a:r>
          </a:p>
          <a:p>
            <a:r>
              <a:rPr lang="zh-CN" altLang="en-US" dirty="0"/>
              <a:t>程序中断方式</a:t>
            </a:r>
          </a:p>
          <a:p>
            <a:r>
              <a:rPr lang="en-US" altLang="zh-CN" dirty="0"/>
              <a:t>DMA</a:t>
            </a:r>
            <a:r>
              <a:rPr lang="zh-CN" altLang="en-US" dirty="0"/>
              <a:t>方式</a:t>
            </a:r>
          </a:p>
          <a:p>
            <a:r>
              <a:rPr lang="zh-CN" altLang="en-US" dirty="0"/>
              <a:t>通道方式</a:t>
            </a:r>
          </a:p>
        </p:txBody>
      </p:sp>
    </p:spTree>
    <p:extLst>
      <p:ext uri="{BB962C8B-B14F-4D97-AF65-F5344CB8AC3E}">
        <p14:creationId xmlns:p14="http://schemas.microsoft.com/office/powerpoint/2010/main" val="177880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中断屏蔽方式</a:t>
            </a:r>
          </a:p>
        </p:txBody>
      </p:sp>
      <p:graphicFrame>
        <p:nvGraphicFramePr>
          <p:cNvPr id="54276" name="对象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129634"/>
              </p:ext>
            </p:extLst>
          </p:nvPr>
        </p:nvGraphicFramePr>
        <p:xfrm>
          <a:off x="3216275" y="1522413"/>
          <a:ext cx="5832475" cy="400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6" name="Picture" r:id="rId4" imgW="2895480" imgH="1989000" progId="Word.Picture.8">
                  <p:embed/>
                </p:oleObj>
              </mc:Choice>
              <mc:Fallback>
                <p:oleObj name="Picture" r:id="rId4" imgW="2895480" imgH="1989000" progId="Word.Picture.8">
                  <p:embed/>
                  <p:pic>
                    <p:nvPicPr>
                      <p:cNvPr id="54276" name="对象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1522413"/>
                        <a:ext cx="5832475" cy="400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392144" y="2204864"/>
            <a:ext cx="360040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响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应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优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先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级</a:t>
            </a:r>
          </a:p>
        </p:txBody>
      </p:sp>
      <p:sp>
        <p:nvSpPr>
          <p:cNvPr id="3" name="椭圆 2"/>
          <p:cNvSpPr/>
          <p:nvPr/>
        </p:nvSpPr>
        <p:spPr>
          <a:xfrm>
            <a:off x="4907868" y="4345672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912341" y="3933892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907868" y="4764236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907868" y="5145040"/>
            <a:ext cx="72008" cy="720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6"/>
          <p:cNvSpPr txBox="1">
            <a:spLocks noChangeArrowheads="1"/>
          </p:cNvSpPr>
          <p:nvPr/>
        </p:nvSpPr>
        <p:spPr bwMode="auto">
          <a:xfrm>
            <a:off x="1590073" y="5766161"/>
            <a:ext cx="9438290" cy="10078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当</a:t>
            </a:r>
            <a:r>
              <a:rPr lang="en-US" altLang="zh-CN" dirty="0"/>
              <a:t>CPU</a:t>
            </a:r>
            <a:r>
              <a:rPr lang="zh-CN" altLang="en-US" dirty="0"/>
              <a:t>执行某个设备的中断服务程序时，如何设置中断屏蔽字？</a:t>
            </a:r>
          </a:p>
        </p:txBody>
      </p:sp>
    </p:spTree>
    <p:extLst>
      <p:ext uri="{BB962C8B-B14F-4D97-AF65-F5344CB8AC3E}">
        <p14:creationId xmlns:p14="http://schemas.microsoft.com/office/powerpoint/2010/main" val="15804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中断屏蔽位</a:t>
            </a:r>
          </a:p>
        </p:txBody>
      </p:sp>
      <p:sp>
        <p:nvSpPr>
          <p:cNvPr id="55300" name="矩形 3"/>
          <p:cNvSpPr>
            <a:spLocks noGrp="1" noChangeArrowheads="1"/>
          </p:cNvSpPr>
          <p:nvPr>
            <p:ph type="body" idx="1"/>
          </p:nvPr>
        </p:nvSpPr>
        <p:spPr>
          <a:xfrm>
            <a:off x="487822" y="875255"/>
            <a:ext cx="11031078" cy="563702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中断请求寄存器</a:t>
            </a:r>
            <a:r>
              <a:rPr lang="en-US" altLang="zh-CN" dirty="0"/>
              <a:t>IR</a:t>
            </a:r>
          </a:p>
          <a:p>
            <a:pPr lvl="1"/>
            <a:r>
              <a:rPr lang="zh-CN" altLang="en-US" dirty="0"/>
              <a:t>对应位为</a:t>
            </a:r>
            <a:r>
              <a:rPr lang="en-US" altLang="zh-CN" dirty="0"/>
              <a:t>1</a:t>
            </a:r>
            <a:r>
              <a:rPr lang="zh-CN" altLang="en-US" dirty="0"/>
              <a:t>表示相应外设发出了中断请求</a:t>
            </a:r>
            <a:endParaRPr lang="en-US" altLang="zh-CN" dirty="0"/>
          </a:p>
          <a:p>
            <a:pPr lvl="1"/>
            <a:r>
              <a:rPr lang="zh-CN" altLang="en-US" dirty="0"/>
              <a:t>中断字，中断码</a:t>
            </a:r>
            <a:endParaRPr lang="en-US" altLang="zh-CN" dirty="0"/>
          </a:p>
          <a:p>
            <a:r>
              <a:rPr lang="zh-CN" altLang="en-US" dirty="0"/>
              <a:t>中断屏蔽寄存器</a:t>
            </a:r>
            <a:r>
              <a:rPr lang="en-US" altLang="zh-CN" dirty="0"/>
              <a:t>INM</a:t>
            </a:r>
            <a:endParaRPr lang="zh-CN" altLang="en-US" dirty="0"/>
          </a:p>
          <a:p>
            <a:pPr lvl="1"/>
            <a:r>
              <a:rPr lang="zh-CN" altLang="en-US" dirty="0"/>
              <a:t>对应位为</a:t>
            </a:r>
            <a:r>
              <a:rPr lang="en-US" altLang="zh-CN" dirty="0"/>
              <a:t>1</a:t>
            </a:r>
            <a:r>
              <a:rPr lang="zh-CN" altLang="en-US" dirty="0"/>
              <a:t>设置屏蔽，否则取消屏蔽</a:t>
            </a:r>
            <a:endParaRPr lang="en-US" altLang="zh-CN" dirty="0"/>
          </a:p>
          <a:p>
            <a:pPr lvl="1"/>
            <a:r>
              <a:rPr lang="zh-CN" altLang="en-US" dirty="0"/>
              <a:t>每个设备都有自己独立的中断屏蔽字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执行某设备的中断服务子程序时将其中断屏蔽字载入</a:t>
            </a:r>
            <a:r>
              <a:rPr lang="en-US" altLang="zh-CN" dirty="0"/>
              <a:t>INM</a:t>
            </a:r>
          </a:p>
          <a:p>
            <a:pPr lvl="1"/>
            <a:r>
              <a:rPr lang="zh-CN" altLang="en-US" dirty="0"/>
              <a:t>不可屏蔽中断不受中断屏蔽寄存器的控制</a:t>
            </a:r>
            <a:endParaRPr lang="en-US" altLang="zh-CN" dirty="0"/>
          </a:p>
          <a:p>
            <a:r>
              <a:rPr lang="zh-CN" altLang="en-US" dirty="0"/>
              <a:t>中断允许触发器</a:t>
            </a:r>
            <a:r>
              <a:rPr lang="en-US" altLang="zh-CN" dirty="0"/>
              <a:t>IE</a:t>
            </a:r>
            <a:endParaRPr lang="zh-CN" altLang="en-US" dirty="0"/>
          </a:p>
          <a:p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FDEC3C5-7E4A-45F9-BEFF-37256DCD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759" y="744235"/>
            <a:ext cx="5377941" cy="36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91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屏蔽码</a:t>
            </a:r>
          </a:p>
        </p:txBody>
      </p:sp>
      <p:sp>
        <p:nvSpPr>
          <p:cNvPr id="56327" name="矩形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控制各设备接口的屏蔽触发器，可改变处理次序。</a:t>
            </a:r>
            <a:endParaRPr lang="en-US" altLang="zh-CN" dirty="0"/>
          </a:p>
          <a:p>
            <a:r>
              <a:rPr lang="zh-CN" altLang="en-US" dirty="0"/>
              <a:t>运行某个设备的中断服务程序时载入对应的屏蔽码</a:t>
            </a:r>
            <a:endParaRPr lang="en-US" altLang="zh-CN" dirty="0"/>
          </a:p>
        </p:txBody>
      </p:sp>
      <p:sp>
        <p:nvSpPr>
          <p:cNvPr id="56324" name="矩形 3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038788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866043"/>
              </p:ext>
            </p:extLst>
          </p:nvPr>
        </p:nvGraphicFramePr>
        <p:xfrm>
          <a:off x="1524001" y="2797173"/>
          <a:ext cx="9737314" cy="311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Picture" r:id="rId4" imgW="3867120" imgH="1238400" progId="Word.Picture.8">
                  <p:embed/>
                </p:oleObj>
              </mc:Choice>
              <mc:Fallback>
                <p:oleObj name="Picture" r:id="rId4" imgW="3867120" imgH="1238400" progId="Word.Picture.8">
                  <p:embed/>
                  <p:pic>
                    <p:nvPicPr>
                      <p:cNvPr id="2038788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2797173"/>
                        <a:ext cx="9737314" cy="31180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6" name="矩形 5"/>
          <p:cNvSpPr>
            <a:spLocks noChangeArrowheads="1"/>
          </p:cNvSpPr>
          <p:nvPr/>
        </p:nvSpPr>
        <p:spPr bwMode="auto">
          <a:xfrm>
            <a:off x="2566988" y="2619375"/>
            <a:ext cx="7345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buFontTx/>
              <a:buChar char="•"/>
            </a:pPr>
            <a:endParaRPr lang="zh-CN" altLang="zh-CN" sz="2400" b="1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1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E338A-C5B2-4433-8EAC-48C2C8E8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0BE7A9-CBC0-4520-9E1D-27A6D0A55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假定硬件原来的响应顺序为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0→1→2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，试设置中断屏蔽字，将中断优先级改为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1→2→0</a:t>
            </a: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7B37A742-EEBF-480E-9E22-AD7908B32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95952"/>
              </p:ext>
            </p:extLst>
          </p:nvPr>
        </p:nvGraphicFramePr>
        <p:xfrm>
          <a:off x="2627862" y="3109111"/>
          <a:ext cx="6936276" cy="2507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069">
                  <a:extLst>
                    <a:ext uri="{9D8B030D-6E8A-4147-A177-3AD203B41FA5}">
                      <a16:colId xmlns:a16="http://schemas.microsoft.com/office/drawing/2014/main" val="3345619707"/>
                    </a:ext>
                  </a:extLst>
                </a:gridCol>
                <a:gridCol w="1734069">
                  <a:extLst>
                    <a:ext uri="{9D8B030D-6E8A-4147-A177-3AD203B41FA5}">
                      <a16:colId xmlns:a16="http://schemas.microsoft.com/office/drawing/2014/main" val="3346959485"/>
                    </a:ext>
                  </a:extLst>
                </a:gridCol>
                <a:gridCol w="1734069">
                  <a:extLst>
                    <a:ext uri="{9D8B030D-6E8A-4147-A177-3AD203B41FA5}">
                      <a16:colId xmlns:a16="http://schemas.microsoft.com/office/drawing/2014/main" val="3540997596"/>
                    </a:ext>
                  </a:extLst>
                </a:gridCol>
                <a:gridCol w="1734069">
                  <a:extLst>
                    <a:ext uri="{9D8B030D-6E8A-4147-A177-3AD203B41FA5}">
                      <a16:colId xmlns:a16="http://schemas.microsoft.com/office/drawing/2014/main" val="275359282"/>
                    </a:ext>
                  </a:extLst>
                </a:gridCol>
              </a:tblGrid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设备</a:t>
                      </a:r>
                      <a:r>
                        <a:rPr lang="en-US" altLang="zh-CN" b="1" dirty="0"/>
                        <a:t>/</a:t>
                      </a:r>
                      <a:r>
                        <a:rPr lang="zh-CN" altLang="en-US" b="1" dirty="0"/>
                        <a:t>屏蔽字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L2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506123222"/>
                  </a:ext>
                </a:extLst>
              </a:tr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530538848"/>
                  </a:ext>
                </a:extLst>
              </a:tr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194869898"/>
                  </a:ext>
                </a:extLst>
              </a:tr>
              <a:tr h="62684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L2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0</a:t>
                      </a:r>
                      <a:endParaRPr lang="zh-CN" altLang="en-US" b="1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1813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02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中断识别（寻找入口地址）</a:t>
            </a:r>
          </a:p>
        </p:txBody>
      </p:sp>
      <p:sp>
        <p:nvSpPr>
          <p:cNvPr id="6451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向量中断</a:t>
            </a:r>
          </a:p>
          <a:p>
            <a:pPr lvl="1"/>
            <a:r>
              <a:rPr lang="zh-CN" altLang="en-US" dirty="0"/>
              <a:t>将服务程序入口</a:t>
            </a:r>
            <a:r>
              <a:rPr lang="en-US" altLang="zh-CN" dirty="0"/>
              <a:t>(</a:t>
            </a:r>
            <a:r>
              <a:rPr lang="zh-CN" altLang="en-US" dirty="0"/>
              <a:t>中断向量</a:t>
            </a:r>
            <a:r>
              <a:rPr lang="en-US" altLang="zh-CN" dirty="0"/>
              <a:t>)</a:t>
            </a:r>
            <a:r>
              <a:rPr lang="zh-CN" altLang="en-US" dirty="0"/>
              <a:t>组织在中断向量表中；响应时由硬件直接产生相应向量地址，按地址查表，取得服务程序入口，转入相应服务程序。</a:t>
            </a:r>
            <a:endParaRPr lang="en-US" altLang="zh-CN" dirty="0"/>
          </a:p>
          <a:p>
            <a:pPr lvl="2"/>
            <a:r>
              <a:rPr lang="zh-CN" altLang="en-US" dirty="0"/>
              <a:t>硬件查询法</a:t>
            </a:r>
            <a:endParaRPr lang="en-US" altLang="zh-CN" dirty="0"/>
          </a:p>
          <a:p>
            <a:pPr lvl="2"/>
            <a:r>
              <a:rPr lang="zh-CN" altLang="en-US" dirty="0"/>
              <a:t>独立请求法</a:t>
            </a:r>
            <a:endParaRPr lang="en-US" altLang="zh-CN" dirty="0"/>
          </a:p>
          <a:p>
            <a:r>
              <a:rPr lang="zh-CN" altLang="en-US" dirty="0"/>
              <a:t>非向量中断</a:t>
            </a:r>
          </a:p>
          <a:p>
            <a:pPr lvl="1"/>
            <a:r>
              <a:rPr lang="zh-CN" altLang="en-US" dirty="0"/>
              <a:t>将服务程序入口组织在查询程序中；</a:t>
            </a:r>
          </a:p>
          <a:p>
            <a:pPr lvl="1"/>
            <a:r>
              <a:rPr lang="zh-CN" altLang="en-US" dirty="0"/>
              <a:t>响应时执行查询程序查询中断源，转入相应服务程序。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程序识别     （软件方法）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3373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中断向量法 </a:t>
            </a:r>
          </a:p>
        </p:txBody>
      </p:sp>
      <p:sp>
        <p:nvSpPr>
          <p:cNvPr id="68612" name="矩形 3"/>
          <p:cNvSpPr>
            <a:spLocks noChangeArrowheads="1"/>
          </p:cNvSpPr>
          <p:nvPr/>
        </p:nvSpPr>
        <p:spPr bwMode="auto">
          <a:xfrm>
            <a:off x="1524001" y="1520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613" name="矩形 4"/>
          <p:cNvSpPr>
            <a:spLocks noChangeArrowheads="1"/>
          </p:cNvSpPr>
          <p:nvPr/>
        </p:nvSpPr>
        <p:spPr bwMode="auto">
          <a:xfrm>
            <a:off x="1524001" y="28014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68614" name="矩形 5"/>
          <p:cNvSpPr>
            <a:spLocks noChangeArrowheads="1"/>
          </p:cNvSpPr>
          <p:nvPr/>
        </p:nvSpPr>
        <p:spPr bwMode="auto">
          <a:xfrm>
            <a:off x="1524001" y="25537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8615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787767"/>
              </p:ext>
            </p:extLst>
          </p:nvPr>
        </p:nvGraphicFramePr>
        <p:xfrm>
          <a:off x="863075" y="2007632"/>
          <a:ext cx="10351549" cy="326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name="图片" r:id="rId4" imgW="4264025" imgH="1342390" progId="Word.Picture.8">
                  <p:embed/>
                </p:oleObj>
              </mc:Choice>
              <mc:Fallback>
                <p:oleObj name="图片" r:id="rId4" imgW="4264025" imgH="1342390" progId="Word.Picture.8">
                  <p:embed/>
                  <p:pic>
                    <p:nvPicPr>
                      <p:cNvPr id="68615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075" y="2007632"/>
                        <a:ext cx="10351549" cy="32633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2352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程序识别</a:t>
            </a:r>
          </a:p>
        </p:txBody>
      </p:sp>
      <p:sp>
        <p:nvSpPr>
          <p:cNvPr id="66564" name="矩形 3"/>
          <p:cNvSpPr>
            <a:spLocks noChangeArrowheads="1"/>
          </p:cNvSpPr>
          <p:nvPr/>
        </p:nvSpPr>
        <p:spPr bwMode="auto">
          <a:xfrm>
            <a:off x="1524001" y="15203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333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6656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538580"/>
              </p:ext>
            </p:extLst>
          </p:nvPr>
        </p:nvGraphicFramePr>
        <p:xfrm>
          <a:off x="3935760" y="898731"/>
          <a:ext cx="4640884" cy="5544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9" name="图片" r:id="rId4" imgW="2724785" imgH="3258185" progId="Word.Picture.8">
                  <p:embed/>
                </p:oleObj>
              </mc:Choice>
              <mc:Fallback>
                <p:oleObj name="图片" r:id="rId4" imgW="2724785" imgH="3258185" progId="Word.Picture.8">
                  <p:embed/>
                  <p:pic>
                    <p:nvPicPr>
                      <p:cNvPr id="6656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760" y="898731"/>
                        <a:ext cx="4640884" cy="55446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0210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直接箭头连接符 51"/>
          <p:cNvCxnSpPr>
            <a:stCxn id="6" idx="2"/>
            <a:endCxn id="50" idx="0"/>
          </p:cNvCxnSpPr>
          <p:nvPr/>
        </p:nvCxnSpPr>
        <p:spPr>
          <a:xfrm>
            <a:off x="4240333" y="904088"/>
            <a:ext cx="0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92" idx="2"/>
            <a:endCxn id="93" idx="0"/>
          </p:cNvCxnSpPr>
          <p:nvPr/>
        </p:nvCxnSpPr>
        <p:spPr>
          <a:xfrm>
            <a:off x="8344789" y="904088"/>
            <a:ext cx="0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/>
          <p:nvPr/>
        </p:nvCxnSpPr>
        <p:spPr>
          <a:xfrm flipH="1">
            <a:off x="8344789" y="3975157"/>
            <a:ext cx="1512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>
            <a:off x="4240333" y="3975157"/>
            <a:ext cx="1512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274128" y="2632280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关中断</a:t>
            </a:r>
          </a:p>
        </p:txBody>
      </p:sp>
      <p:sp>
        <p:nvSpPr>
          <p:cNvPr id="66" name="矩形 65"/>
          <p:cNvSpPr/>
          <p:nvPr/>
        </p:nvSpPr>
        <p:spPr>
          <a:xfrm>
            <a:off x="3274128" y="309822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Wingdings" panose="05000000000000000000" pitchFamily="2" charset="2"/>
              </a:rPr>
              <a:t>断点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EPC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274128" y="356838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中断识别，地址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8" name="Text Box 5"/>
          <p:cNvSpPr txBox="1">
            <a:spLocks noChangeArrowheads="1"/>
          </p:cNvSpPr>
          <p:nvPr/>
        </p:nvSpPr>
        <p:spPr bwMode="auto">
          <a:xfrm>
            <a:off x="4442043" y="2303598"/>
            <a:ext cx="73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Yes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3645128" y="1408144"/>
            <a:ext cx="1193434" cy="874094"/>
            <a:chOff x="740325" y="2747927"/>
            <a:chExt cx="936104" cy="875907"/>
          </a:xfrm>
          <a:solidFill>
            <a:srgbClr val="00B050"/>
          </a:solidFill>
        </p:grpSpPr>
        <p:cxnSp>
          <p:nvCxnSpPr>
            <p:cNvPr id="48" name="直接箭头连接符 47"/>
            <p:cNvCxnSpPr/>
            <p:nvPr/>
          </p:nvCxnSpPr>
          <p:spPr>
            <a:xfrm>
              <a:off x="1208377" y="2747927"/>
              <a:ext cx="0" cy="463407"/>
            </a:xfrm>
            <a:prstGeom prst="straightConnector1">
              <a:avLst/>
            </a:prstGeom>
            <a:grpFill/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六边形 3"/>
            <p:cNvSpPr/>
            <p:nvPr/>
          </p:nvSpPr>
          <p:spPr>
            <a:xfrm>
              <a:off x="740325" y="3211334"/>
              <a:ext cx="936104" cy="412500"/>
            </a:xfrm>
            <a:prstGeom prst="hexagon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中断</a:t>
              </a:r>
            </a:p>
          </p:txBody>
        </p:sp>
      </p:grpSp>
      <p:cxnSp>
        <p:nvCxnSpPr>
          <p:cNvPr id="13" name="肘形连接符 12"/>
          <p:cNvCxnSpPr/>
          <p:nvPr/>
        </p:nvCxnSpPr>
        <p:spPr>
          <a:xfrm rot="16200000" flipH="1">
            <a:off x="4095492" y="399207"/>
            <a:ext cx="288032" cy="1648"/>
          </a:xfrm>
          <a:prstGeom prst="bent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276406" y="544048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取指令</a:t>
            </a:r>
          </a:p>
        </p:txBody>
      </p:sp>
      <p:sp>
        <p:nvSpPr>
          <p:cNvPr id="50" name="矩形 49"/>
          <p:cNvSpPr/>
          <p:nvPr/>
        </p:nvSpPr>
        <p:spPr>
          <a:xfrm>
            <a:off x="3276406" y="1192120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执行指令</a:t>
            </a:r>
          </a:p>
        </p:txBody>
      </p:sp>
      <p:sp>
        <p:nvSpPr>
          <p:cNvPr id="53" name="矩形 52"/>
          <p:cNvSpPr/>
          <p:nvPr/>
        </p:nvSpPr>
        <p:spPr>
          <a:xfrm>
            <a:off x="3253108" y="4247560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保护现场</a:t>
            </a:r>
          </a:p>
        </p:txBody>
      </p:sp>
      <p:sp>
        <p:nvSpPr>
          <p:cNvPr id="54" name="矩形 53"/>
          <p:cNvSpPr/>
          <p:nvPr/>
        </p:nvSpPr>
        <p:spPr>
          <a:xfrm>
            <a:off x="3253108" y="4705227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设备中断服务子程序</a:t>
            </a:r>
          </a:p>
        </p:txBody>
      </p:sp>
      <p:sp>
        <p:nvSpPr>
          <p:cNvPr id="55" name="矩形 54"/>
          <p:cNvSpPr/>
          <p:nvPr/>
        </p:nvSpPr>
        <p:spPr>
          <a:xfrm>
            <a:off x="3253108" y="5162894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恢复现场</a:t>
            </a:r>
          </a:p>
        </p:txBody>
      </p:sp>
      <p:sp>
        <p:nvSpPr>
          <p:cNvPr id="58" name="矩形 57"/>
          <p:cNvSpPr/>
          <p:nvPr/>
        </p:nvSpPr>
        <p:spPr>
          <a:xfrm>
            <a:off x="3253108" y="5665880"/>
            <a:ext cx="1927855" cy="810500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开中断</a:t>
            </a:r>
            <a:endParaRPr lang="en-US" altLang="zh-CN" sz="1400" dirty="0">
              <a:solidFill>
                <a:schemeClr val="dk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dk1"/>
                </a:solidFill>
              </a:rPr>
              <a:t>中断返回 </a:t>
            </a:r>
            <a:r>
              <a:rPr lang="en-US" altLang="zh-CN" sz="1400" dirty="0">
                <a:solidFill>
                  <a:schemeClr val="dk1"/>
                </a:solidFill>
              </a:rPr>
              <a:t>EPC</a:t>
            </a:r>
            <a:r>
              <a:rPr lang="en-US" altLang="zh-CN" sz="1400" dirty="0">
                <a:solidFill>
                  <a:schemeClr val="dk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dk1"/>
              </a:solidFill>
            </a:endParaRPr>
          </a:p>
        </p:txBody>
      </p:sp>
      <p:cxnSp>
        <p:nvCxnSpPr>
          <p:cNvPr id="61" name="直接箭头连接符 60"/>
          <p:cNvCxnSpPr>
            <a:endCxn id="7" idx="0"/>
          </p:cNvCxnSpPr>
          <p:nvPr/>
        </p:nvCxnSpPr>
        <p:spPr>
          <a:xfrm flipH="1">
            <a:off x="4238056" y="2344248"/>
            <a:ext cx="24809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/>
          <p:cNvGrpSpPr/>
          <p:nvPr/>
        </p:nvGrpSpPr>
        <p:grpSpPr>
          <a:xfrm>
            <a:off x="3067199" y="724069"/>
            <a:ext cx="577930" cy="1352347"/>
            <a:chOff x="1282811" y="825991"/>
            <a:chExt cx="577930" cy="1352347"/>
          </a:xfrm>
        </p:grpSpPr>
        <p:sp>
          <p:nvSpPr>
            <p:cNvPr id="156" name="Text Box 5"/>
            <p:cNvSpPr txBox="1">
              <a:spLocks noChangeArrowheads="1"/>
            </p:cNvSpPr>
            <p:nvPr/>
          </p:nvSpPr>
          <p:spPr bwMode="auto">
            <a:xfrm>
              <a:off x="1282811" y="1688568"/>
              <a:ext cx="5779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1800" dirty="0">
                  <a:latin typeface="Tahoma" panose="020B0604030504040204" pitchFamily="34" charset="0"/>
                  <a:ea typeface="宋体" panose="02010600030101010101" pitchFamily="2" charset="-122"/>
                </a:rPr>
                <a:t>No</a:t>
              </a:r>
              <a:endParaRPr lang="zh-CN" altLang="en-US" sz="18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1" name="肘形连接符 20"/>
            <p:cNvCxnSpPr>
              <a:stCxn id="4" idx="3"/>
              <a:endCxn id="6" idx="1"/>
            </p:cNvCxnSpPr>
            <p:nvPr/>
          </p:nvCxnSpPr>
          <p:spPr>
            <a:xfrm rot="10800000">
              <a:off x="1492018" y="825991"/>
              <a:ext cx="368722" cy="1352347"/>
            </a:xfrm>
            <a:prstGeom prst="bentConnector3">
              <a:avLst>
                <a:gd name="adj1" fmla="val 161998"/>
              </a:avLst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肘形连接符 70"/>
          <p:cNvCxnSpPr>
            <a:cxnSpLocks/>
            <a:stCxn id="58" idx="3"/>
            <a:endCxn id="6" idx="3"/>
          </p:cNvCxnSpPr>
          <p:nvPr/>
        </p:nvCxnSpPr>
        <p:spPr>
          <a:xfrm flipV="1">
            <a:off x="5180963" y="724068"/>
            <a:ext cx="23298" cy="5347062"/>
          </a:xfrm>
          <a:prstGeom prst="bentConnector3">
            <a:avLst>
              <a:gd name="adj1" fmla="val 1081200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/>
          <p:cNvSpPr/>
          <p:nvPr/>
        </p:nvSpPr>
        <p:spPr>
          <a:xfrm>
            <a:off x="7368074" y="2632280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关中断</a:t>
            </a:r>
          </a:p>
        </p:txBody>
      </p:sp>
      <p:sp>
        <p:nvSpPr>
          <p:cNvPr id="81" name="矩形 80"/>
          <p:cNvSpPr/>
          <p:nvPr/>
        </p:nvSpPr>
        <p:spPr>
          <a:xfrm>
            <a:off x="7368074" y="309822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断点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EPC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368074" y="3568381"/>
            <a:ext cx="1927855" cy="398152"/>
          </a:xfrm>
          <a:prstGeom prst="rect">
            <a:avLst/>
          </a:prstGeo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中断识别，地址</a:t>
            </a:r>
            <a:r>
              <a:rPr lang="en-US" altLang="zh-CN" sz="1400" dirty="0">
                <a:solidFill>
                  <a:schemeClr val="bg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3" name="Text Box 5"/>
          <p:cNvSpPr txBox="1">
            <a:spLocks noChangeArrowheads="1"/>
          </p:cNvSpPr>
          <p:nvPr/>
        </p:nvSpPr>
        <p:spPr bwMode="auto">
          <a:xfrm>
            <a:off x="8546499" y="2303598"/>
            <a:ext cx="736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Yes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Text Box 5"/>
          <p:cNvSpPr txBox="1">
            <a:spLocks noChangeArrowheads="1"/>
          </p:cNvSpPr>
          <p:nvPr/>
        </p:nvSpPr>
        <p:spPr bwMode="auto">
          <a:xfrm>
            <a:off x="7171655" y="1654017"/>
            <a:ext cx="5779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lang="en-US" altLang="zh-CN" sz="1800" dirty="0">
                <a:latin typeface="Tahoma" panose="020B0604030504040204" pitchFamily="34" charset="0"/>
                <a:ea typeface="宋体" panose="02010600030101010101" pitchFamily="2" charset="-122"/>
              </a:rPr>
              <a:t>No</a:t>
            </a:r>
            <a:endParaRPr lang="zh-CN" altLang="en-US" sz="18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7749584" y="1408144"/>
            <a:ext cx="1193434" cy="874094"/>
            <a:chOff x="740325" y="2747927"/>
            <a:chExt cx="936104" cy="875907"/>
          </a:xfrm>
          <a:solidFill>
            <a:srgbClr val="00B050"/>
          </a:solidFill>
        </p:grpSpPr>
        <p:cxnSp>
          <p:nvCxnSpPr>
            <p:cNvPr id="86" name="直接箭头连接符 85"/>
            <p:cNvCxnSpPr/>
            <p:nvPr/>
          </p:nvCxnSpPr>
          <p:spPr>
            <a:xfrm>
              <a:off x="1208377" y="2747927"/>
              <a:ext cx="0" cy="463407"/>
            </a:xfrm>
            <a:prstGeom prst="straightConnector1">
              <a:avLst/>
            </a:prstGeom>
            <a:grpFill/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六边形 86"/>
            <p:cNvSpPr/>
            <p:nvPr/>
          </p:nvSpPr>
          <p:spPr>
            <a:xfrm>
              <a:off x="740325" y="3211334"/>
              <a:ext cx="936104" cy="412500"/>
            </a:xfrm>
            <a:prstGeom prst="hexagon">
              <a:avLst/>
            </a:prstGeo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</a:rPr>
                <a:t>中断</a:t>
              </a:r>
            </a:p>
          </p:txBody>
        </p:sp>
      </p:grpSp>
      <p:cxnSp>
        <p:nvCxnSpPr>
          <p:cNvPr id="91" name="肘形连接符 90"/>
          <p:cNvCxnSpPr/>
          <p:nvPr/>
        </p:nvCxnSpPr>
        <p:spPr>
          <a:xfrm rot="16200000" flipH="1">
            <a:off x="8199948" y="399207"/>
            <a:ext cx="288032" cy="1648"/>
          </a:xfrm>
          <a:prstGeom prst="bentConnector3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7380862" y="544048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取指令</a:t>
            </a:r>
          </a:p>
        </p:txBody>
      </p:sp>
      <p:sp>
        <p:nvSpPr>
          <p:cNvPr id="93" name="矩形 92"/>
          <p:cNvSpPr/>
          <p:nvPr/>
        </p:nvSpPr>
        <p:spPr>
          <a:xfrm>
            <a:off x="7380862" y="1192120"/>
            <a:ext cx="1927855" cy="360040"/>
          </a:xfrm>
          <a:prstGeom prst="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执行指令</a:t>
            </a:r>
          </a:p>
        </p:txBody>
      </p:sp>
      <p:sp>
        <p:nvSpPr>
          <p:cNvPr id="95" name="矩形 94"/>
          <p:cNvSpPr/>
          <p:nvPr/>
        </p:nvSpPr>
        <p:spPr>
          <a:xfrm>
            <a:off x="7368074" y="4247560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chemeClr val="dk1"/>
                </a:solidFill>
              </a:rPr>
              <a:t>保护现场（含屏蔽字）</a:t>
            </a:r>
            <a:endParaRPr lang="en-US" altLang="zh-CN" sz="1050" dirty="0">
              <a:solidFill>
                <a:schemeClr val="dk1"/>
              </a:solidFill>
            </a:endParaRPr>
          </a:p>
          <a:p>
            <a:pPr algn="ctr"/>
            <a:r>
              <a:rPr lang="zh-CN" altLang="en-US" sz="1050" dirty="0">
                <a:solidFill>
                  <a:schemeClr val="dk1"/>
                </a:solidFill>
              </a:rPr>
              <a:t>设置新的屏蔽字</a:t>
            </a:r>
          </a:p>
        </p:txBody>
      </p:sp>
      <p:sp>
        <p:nvSpPr>
          <p:cNvPr id="96" name="矩形 95"/>
          <p:cNvSpPr/>
          <p:nvPr/>
        </p:nvSpPr>
        <p:spPr>
          <a:xfrm>
            <a:off x="7368074" y="4705227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开中断</a:t>
            </a:r>
          </a:p>
        </p:txBody>
      </p:sp>
      <p:sp>
        <p:nvSpPr>
          <p:cNvPr id="97" name="矩形 96"/>
          <p:cNvSpPr/>
          <p:nvPr/>
        </p:nvSpPr>
        <p:spPr>
          <a:xfrm>
            <a:off x="7368074" y="5162894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设备中断服务子程序</a:t>
            </a:r>
          </a:p>
        </p:txBody>
      </p:sp>
      <p:sp>
        <p:nvSpPr>
          <p:cNvPr id="98" name="矩形 97"/>
          <p:cNvSpPr/>
          <p:nvPr/>
        </p:nvSpPr>
        <p:spPr>
          <a:xfrm>
            <a:off x="7368075" y="5620561"/>
            <a:ext cx="1927852" cy="398152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dk1"/>
                </a:solidFill>
              </a:rPr>
              <a:t>关中断，恢复现场</a:t>
            </a:r>
          </a:p>
        </p:txBody>
      </p:sp>
      <p:sp>
        <p:nvSpPr>
          <p:cNvPr id="99" name="矩形 98"/>
          <p:cNvSpPr/>
          <p:nvPr/>
        </p:nvSpPr>
        <p:spPr>
          <a:xfrm>
            <a:off x="7368074" y="6078228"/>
            <a:ext cx="1927855" cy="39815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dk1"/>
                </a:solidFill>
              </a:rPr>
              <a:t>开中断  中断返回 </a:t>
            </a:r>
            <a:r>
              <a:rPr lang="en-US" altLang="zh-CN" sz="1400" dirty="0">
                <a:solidFill>
                  <a:schemeClr val="dk1"/>
                </a:solidFill>
              </a:rPr>
              <a:t>EPC</a:t>
            </a:r>
            <a:r>
              <a:rPr lang="en-US" altLang="zh-CN" sz="1400" dirty="0">
                <a:solidFill>
                  <a:schemeClr val="dk1"/>
                </a:solidFill>
                <a:sym typeface="Wingdings" panose="05000000000000000000" pitchFamily="2" charset="2"/>
              </a:rPr>
              <a:t>PC</a:t>
            </a:r>
            <a:endParaRPr lang="zh-CN" altLang="en-US" sz="1400" dirty="0">
              <a:solidFill>
                <a:schemeClr val="dk1"/>
              </a:solidFill>
            </a:endParaRPr>
          </a:p>
        </p:txBody>
      </p:sp>
      <p:cxnSp>
        <p:nvCxnSpPr>
          <p:cNvPr id="100" name="直接箭头连接符 99"/>
          <p:cNvCxnSpPr>
            <a:endCxn id="80" idx="0"/>
          </p:cNvCxnSpPr>
          <p:nvPr/>
        </p:nvCxnSpPr>
        <p:spPr>
          <a:xfrm flipH="1">
            <a:off x="8332002" y="2344248"/>
            <a:ext cx="24809" cy="288032"/>
          </a:xfrm>
          <a:prstGeom prst="straightConnector1">
            <a:avLst/>
          </a:prstGeom>
          <a:solidFill>
            <a:srgbClr val="00B050"/>
          </a:solidFill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肘形连接符 100"/>
          <p:cNvCxnSpPr>
            <a:stCxn id="87" idx="3"/>
            <a:endCxn id="92" idx="1"/>
          </p:cNvCxnSpPr>
          <p:nvPr/>
        </p:nvCxnSpPr>
        <p:spPr>
          <a:xfrm rot="10800000">
            <a:off x="7380863" y="724070"/>
            <a:ext cx="368723" cy="1352347"/>
          </a:xfrm>
          <a:prstGeom prst="bentConnector3">
            <a:avLst>
              <a:gd name="adj1" fmla="val 217107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肘形连接符 102"/>
          <p:cNvCxnSpPr>
            <a:stCxn id="99" idx="3"/>
            <a:endCxn id="92" idx="3"/>
          </p:cNvCxnSpPr>
          <p:nvPr/>
        </p:nvCxnSpPr>
        <p:spPr>
          <a:xfrm flipV="1">
            <a:off x="9295929" y="724068"/>
            <a:ext cx="12788" cy="5553236"/>
          </a:xfrm>
          <a:prstGeom prst="bentConnector3">
            <a:avLst>
              <a:gd name="adj1" fmla="val 1887613"/>
            </a:avLst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79416" y="832081"/>
            <a:ext cx="432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单重中断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2179416" y="2672930"/>
            <a:ext cx="1008620" cy="1354796"/>
            <a:chOff x="179004" y="2533546"/>
            <a:chExt cx="1008620" cy="1354796"/>
          </a:xfrm>
        </p:grpSpPr>
        <p:grpSp>
          <p:nvGrpSpPr>
            <p:cNvPr id="69" name="组合 68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2" name="TextBox 121"/>
            <p:cNvSpPr txBox="1"/>
            <p:nvPr/>
          </p:nvSpPr>
          <p:spPr>
            <a:xfrm>
              <a:off x="593721" y="2671726"/>
              <a:ext cx="4320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79004" y="2564903"/>
              <a:ext cx="4320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中断隐指令</a:t>
              </a: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2594134" y="4254705"/>
            <a:ext cx="593903" cy="2236088"/>
            <a:chOff x="593721" y="2533546"/>
            <a:chExt cx="593903" cy="1327502"/>
          </a:xfrm>
        </p:grpSpPr>
        <p:grpSp>
          <p:nvGrpSpPr>
            <p:cNvPr id="130" name="组合 129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132" name="直接连接符 131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" name="TextBox 130"/>
            <p:cNvSpPr txBox="1"/>
            <p:nvPr/>
          </p:nvSpPr>
          <p:spPr>
            <a:xfrm>
              <a:off x="593721" y="2733201"/>
              <a:ext cx="432048" cy="93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</a:t>
              </a: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6667600" y="2672930"/>
            <a:ext cx="593903" cy="1327502"/>
            <a:chOff x="593721" y="2533546"/>
            <a:chExt cx="593903" cy="1327502"/>
          </a:xfrm>
        </p:grpSpPr>
        <p:grpSp>
          <p:nvGrpSpPr>
            <p:cNvPr id="141" name="组合 140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143" name="直接连接符 142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/>
            <p:cNvSpPr txBox="1"/>
            <p:nvPr/>
          </p:nvSpPr>
          <p:spPr>
            <a:xfrm>
              <a:off x="593721" y="2671726"/>
              <a:ext cx="4320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周期</a:t>
              </a: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6667600" y="4254705"/>
            <a:ext cx="593903" cy="2236088"/>
            <a:chOff x="593721" y="2533546"/>
            <a:chExt cx="593903" cy="1327502"/>
          </a:xfrm>
        </p:grpSpPr>
        <p:grpSp>
          <p:nvGrpSpPr>
            <p:cNvPr id="147" name="组合 146"/>
            <p:cNvGrpSpPr/>
            <p:nvPr/>
          </p:nvGrpSpPr>
          <p:grpSpPr>
            <a:xfrm>
              <a:off x="683568" y="2533546"/>
              <a:ext cx="504056" cy="1327502"/>
              <a:chOff x="-324544" y="2533546"/>
              <a:chExt cx="1008112" cy="1327502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-324544" y="2533546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467544" y="2533546"/>
                <a:ext cx="0" cy="1302227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-324544" y="3861048"/>
                <a:ext cx="10081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TextBox 147"/>
            <p:cNvSpPr txBox="1"/>
            <p:nvPr/>
          </p:nvSpPr>
          <p:spPr>
            <a:xfrm>
              <a:off x="593721" y="2733201"/>
              <a:ext cx="432048" cy="931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服务程序</a:t>
              </a:r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10100804" y="832081"/>
            <a:ext cx="432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多重中断</a:t>
            </a:r>
          </a:p>
        </p:txBody>
      </p:sp>
    </p:spTree>
    <p:extLst>
      <p:ext uri="{BB962C8B-B14F-4D97-AF65-F5344CB8AC3E}">
        <p14:creationId xmlns:p14="http://schemas.microsoft.com/office/powerpoint/2010/main" val="2610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6" grpId="0" animBg="1"/>
      <p:bldP spid="67" grpId="0" animBg="1"/>
      <p:bldP spid="158" grpId="0"/>
      <p:bldP spid="6" grpId="0" animBg="1"/>
      <p:bldP spid="50" grpId="0" animBg="1"/>
      <p:bldP spid="53" grpId="0" animBg="1"/>
      <p:bldP spid="54" grpId="0" animBg="1"/>
      <p:bldP spid="55" grpId="0" animBg="1"/>
      <p:bldP spid="58" grpId="0" animBg="1"/>
      <p:bldP spid="80" grpId="0" animBg="1"/>
      <p:bldP spid="81" grpId="0" animBg="1"/>
      <p:bldP spid="82" grpId="0" animBg="1"/>
      <p:bldP spid="83" grpId="0"/>
      <p:bldP spid="84" grpId="0"/>
      <p:bldP spid="92" grpId="0" animBg="1"/>
      <p:bldP spid="93" grpId="0" animBg="1"/>
      <p:bldP spid="95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CDFE6-0020-4D57-9A0A-75C6C6B3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中断处理中的问题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047994-8E45-4431-8C26-210BAE76B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中断响应条件</a:t>
            </a:r>
            <a:endParaRPr lang="en-US" altLang="zh-CN" dirty="0"/>
          </a:p>
          <a:p>
            <a:pPr lvl="1"/>
            <a:r>
              <a:rPr lang="zh-CN" altLang="en-US" dirty="0"/>
              <a:t>中断允许触发器处于允许状态</a:t>
            </a:r>
            <a:endParaRPr lang="en-US" altLang="zh-CN" dirty="0"/>
          </a:p>
          <a:p>
            <a:pPr lvl="1"/>
            <a:r>
              <a:rPr lang="zh-CN" altLang="en-US" dirty="0"/>
              <a:t>对应的中断未被屏蔽</a:t>
            </a:r>
            <a:endParaRPr lang="en-US" altLang="zh-CN" dirty="0"/>
          </a:p>
          <a:p>
            <a:pPr lvl="1"/>
            <a:r>
              <a:rPr lang="zh-CN" altLang="en-US" dirty="0"/>
              <a:t>无更高优先级的</a:t>
            </a:r>
            <a:r>
              <a:rPr lang="en-US" altLang="zh-CN" dirty="0"/>
              <a:t>DMA</a:t>
            </a:r>
            <a:r>
              <a:rPr lang="zh-CN" altLang="en-US" dirty="0"/>
              <a:t>请求</a:t>
            </a:r>
            <a:endParaRPr lang="en-US" altLang="zh-CN" dirty="0"/>
          </a:p>
          <a:p>
            <a:pPr lvl="1"/>
            <a:r>
              <a:rPr lang="zh-CN" altLang="en-US" dirty="0"/>
              <a:t>中断嵌套必须优先级更高</a:t>
            </a:r>
            <a:endParaRPr lang="en-US" altLang="zh-CN" dirty="0"/>
          </a:p>
          <a:p>
            <a:pPr lvl="1"/>
            <a:r>
              <a:rPr lang="zh-CN" altLang="en-US" dirty="0"/>
              <a:t>指令已经执行完最后一个机器周期</a:t>
            </a:r>
            <a:endParaRPr lang="en-US" altLang="zh-CN" dirty="0"/>
          </a:p>
          <a:p>
            <a:pPr lvl="2"/>
            <a:r>
              <a:rPr lang="zh-CN" altLang="en-US" dirty="0"/>
              <a:t>保证指令执行的完整性；</a:t>
            </a:r>
            <a:endParaRPr lang="en-US" altLang="zh-CN" dirty="0"/>
          </a:p>
          <a:p>
            <a:r>
              <a:rPr lang="zh-CN" altLang="en-US" dirty="0"/>
              <a:t>保存现场，恢复现场</a:t>
            </a:r>
            <a:endParaRPr lang="en-US" altLang="zh-CN" dirty="0"/>
          </a:p>
          <a:p>
            <a:pPr lvl="1"/>
            <a:r>
              <a:rPr lang="zh-CN" altLang="en-US" dirty="0"/>
              <a:t>中断程序用到的通用寄存器，</a:t>
            </a:r>
            <a:r>
              <a:rPr lang="en-US" altLang="zh-CN" dirty="0"/>
              <a:t>EPC</a:t>
            </a:r>
            <a:r>
              <a:rPr lang="zh-CN" altLang="en-US" dirty="0"/>
              <a:t>，屏蔽字</a:t>
            </a:r>
            <a:endParaRPr lang="en-US" altLang="zh-CN" dirty="0"/>
          </a:p>
          <a:p>
            <a:r>
              <a:rPr lang="zh-CN" altLang="en-US" dirty="0"/>
              <a:t>中断过程由软硬件结合完成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3228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BF7ED4E3-1D11-4DDD-AACE-4BD7A6AD01EB}"/>
              </a:ext>
            </a:extLst>
          </p:cNvPr>
          <p:cNvCxnSpPr>
            <a:cxnSpLocks/>
          </p:cNvCxnSpPr>
          <p:nvPr/>
        </p:nvCxnSpPr>
        <p:spPr>
          <a:xfrm>
            <a:off x="6920733" y="4465946"/>
            <a:ext cx="1003543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矩形 163">
            <a:extLst>
              <a:ext uri="{FF2B5EF4-FFF2-40B4-BE49-F238E27FC236}">
                <a16:creationId xmlns:a16="http://schemas.microsoft.com/office/drawing/2014/main" id="{738BD290-BD1E-44FF-B7EB-25BA9F7215BF}"/>
              </a:ext>
            </a:extLst>
          </p:cNvPr>
          <p:cNvSpPr/>
          <p:nvPr/>
        </p:nvSpPr>
        <p:spPr>
          <a:xfrm>
            <a:off x="1695596" y="1840870"/>
            <a:ext cx="5225137" cy="3356288"/>
          </a:xfrm>
          <a:prstGeom prst="rect">
            <a:avLst/>
          </a:prstGeom>
          <a:solidFill>
            <a:srgbClr val="92C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CB17A859-3CC5-4294-AA69-BC5D4140088F}"/>
              </a:ext>
            </a:extLst>
          </p:cNvPr>
          <p:cNvGrpSpPr/>
          <p:nvPr/>
        </p:nvGrpSpPr>
        <p:grpSpPr>
          <a:xfrm>
            <a:off x="3276018" y="2486291"/>
            <a:ext cx="2096563" cy="1177113"/>
            <a:chOff x="4620015" y="1590553"/>
            <a:chExt cx="3014813" cy="1177113"/>
          </a:xfrm>
        </p:grpSpPr>
        <p:cxnSp>
          <p:nvCxnSpPr>
            <p:cNvPr id="136" name="直接箭头连接符 135">
              <a:extLst>
                <a:ext uri="{FF2B5EF4-FFF2-40B4-BE49-F238E27FC236}">
                  <a16:creationId xmlns:a16="http://schemas.microsoft.com/office/drawing/2014/main" id="{A7C0405B-BD22-4CF5-B337-74508A4AD0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0015" y="1590553"/>
              <a:ext cx="301481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箭头连接符 137">
              <a:extLst>
                <a:ext uri="{FF2B5EF4-FFF2-40B4-BE49-F238E27FC236}">
                  <a16:creationId xmlns:a16="http://schemas.microsoft.com/office/drawing/2014/main" id="{EA5CA54D-9B1E-4591-BFFF-7229C9306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6782" y="1948078"/>
              <a:ext cx="2458046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6F62D392-AC84-492B-803A-B5D9D4CE4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8057" y="2378240"/>
              <a:ext cx="190677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7EE583B6-5FB1-42CF-956A-A5728432F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0951" y="2767666"/>
              <a:ext cx="963877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0FD70088-D844-4325-9915-CCE02990C4A2}"/>
              </a:ext>
            </a:extLst>
          </p:cNvPr>
          <p:cNvCxnSpPr>
            <a:cxnSpLocks/>
          </p:cNvCxnSpPr>
          <p:nvPr/>
        </p:nvCxnSpPr>
        <p:spPr>
          <a:xfrm flipH="1">
            <a:off x="1583587" y="2415488"/>
            <a:ext cx="1500862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F5031E6E-C120-4076-A11C-CFC419D8367B}"/>
              </a:ext>
            </a:extLst>
          </p:cNvPr>
          <p:cNvCxnSpPr>
            <a:cxnSpLocks/>
          </p:cNvCxnSpPr>
          <p:nvPr/>
        </p:nvCxnSpPr>
        <p:spPr>
          <a:xfrm flipH="1">
            <a:off x="1985213" y="2789501"/>
            <a:ext cx="1421210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C0951561-1EB7-49FA-9C0E-6B779CDD5FCD}"/>
              </a:ext>
            </a:extLst>
          </p:cNvPr>
          <p:cNvCxnSpPr>
            <a:cxnSpLocks/>
          </p:cNvCxnSpPr>
          <p:nvPr/>
        </p:nvCxnSpPr>
        <p:spPr>
          <a:xfrm flipV="1">
            <a:off x="2627965" y="2591053"/>
            <a:ext cx="0" cy="2113719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24983E9F-1FF6-4C21-9CFC-68A224055C2C}"/>
              </a:ext>
            </a:extLst>
          </p:cNvPr>
          <p:cNvGrpSpPr/>
          <p:nvPr/>
        </p:nvGrpSpPr>
        <p:grpSpPr>
          <a:xfrm>
            <a:off x="3120672" y="2959347"/>
            <a:ext cx="379904" cy="1566653"/>
            <a:chOff x="2632017" y="4157592"/>
            <a:chExt cx="177661" cy="732640"/>
          </a:xfrm>
        </p:grpSpPr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B39420C2-4D53-4817-9152-216A2F296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2017" y="4157593"/>
              <a:ext cx="0" cy="732639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2E93D64F-6101-47DC-BA72-C3E16F7CAF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2992" y="4157592"/>
              <a:ext cx="176686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50ACD0C7-D527-4861-8B67-4E16587D58EB}"/>
              </a:ext>
            </a:extLst>
          </p:cNvPr>
          <p:cNvGrpSpPr/>
          <p:nvPr/>
        </p:nvGrpSpPr>
        <p:grpSpPr>
          <a:xfrm>
            <a:off x="3563978" y="3375674"/>
            <a:ext cx="430868" cy="1150317"/>
            <a:chOff x="2644974" y="4157592"/>
            <a:chExt cx="119494" cy="732640"/>
          </a:xfrm>
        </p:grpSpPr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3139D443-594A-4DFD-9E9F-E041C009F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974" y="4157593"/>
              <a:ext cx="0" cy="732639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>
              <a:extLst>
                <a:ext uri="{FF2B5EF4-FFF2-40B4-BE49-F238E27FC236}">
                  <a16:creationId xmlns:a16="http://schemas.microsoft.com/office/drawing/2014/main" id="{6E10C428-A215-40BB-8748-8025A487F4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2618B1C2-7DEF-44F1-9486-31D107D61DCB}"/>
              </a:ext>
            </a:extLst>
          </p:cNvPr>
          <p:cNvGrpSpPr/>
          <p:nvPr/>
        </p:nvGrpSpPr>
        <p:grpSpPr>
          <a:xfrm>
            <a:off x="4027167" y="3759317"/>
            <a:ext cx="471987" cy="767176"/>
            <a:chOff x="2644974" y="4157592"/>
            <a:chExt cx="119494" cy="749219"/>
          </a:xfrm>
        </p:grpSpPr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CA48023D-FCF6-4E68-BE2D-E5AF78D5F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974" y="4157594"/>
              <a:ext cx="0" cy="749217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箭头连接符 130">
              <a:extLst>
                <a:ext uri="{FF2B5EF4-FFF2-40B4-BE49-F238E27FC236}">
                  <a16:creationId xmlns:a16="http://schemas.microsoft.com/office/drawing/2014/main" id="{E153CDE3-5BCC-4B6E-90EB-A12E013077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917F939B-3432-4E1D-A05A-CB0B0DC40CC2}"/>
              </a:ext>
            </a:extLst>
          </p:cNvPr>
          <p:cNvCxnSpPr>
            <a:cxnSpLocks/>
          </p:cNvCxnSpPr>
          <p:nvPr/>
        </p:nvCxnSpPr>
        <p:spPr>
          <a:xfrm flipH="1">
            <a:off x="1993133" y="3168563"/>
            <a:ext cx="1995393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流程图: 延期 69">
            <a:extLst>
              <a:ext uri="{FF2B5EF4-FFF2-40B4-BE49-F238E27FC236}">
                <a16:creationId xmlns:a16="http://schemas.microsoft.com/office/drawing/2014/main" id="{172C7CD0-8151-4D94-8F2E-55E3B313573C}"/>
              </a:ext>
            </a:extLst>
          </p:cNvPr>
          <p:cNvSpPr/>
          <p:nvPr/>
        </p:nvSpPr>
        <p:spPr>
          <a:xfrm>
            <a:off x="3414343" y="2711977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121" name="流程图: 延期 120">
            <a:extLst>
              <a:ext uri="{FF2B5EF4-FFF2-40B4-BE49-F238E27FC236}">
                <a16:creationId xmlns:a16="http://schemas.microsoft.com/office/drawing/2014/main" id="{5167E7AB-DA82-462C-A190-8180BD87E635}"/>
              </a:ext>
            </a:extLst>
          </p:cNvPr>
          <p:cNvSpPr/>
          <p:nvPr/>
        </p:nvSpPr>
        <p:spPr>
          <a:xfrm>
            <a:off x="4491829" y="3504517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122" name="流程图: 延期 121">
            <a:extLst>
              <a:ext uri="{FF2B5EF4-FFF2-40B4-BE49-F238E27FC236}">
                <a16:creationId xmlns:a16="http://schemas.microsoft.com/office/drawing/2014/main" id="{DF811D28-992F-4956-9ED4-BA36F5F6E257}"/>
              </a:ext>
            </a:extLst>
          </p:cNvPr>
          <p:cNvSpPr/>
          <p:nvPr/>
        </p:nvSpPr>
        <p:spPr>
          <a:xfrm>
            <a:off x="3963152" y="3107337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C8636EA3-D696-4574-BB15-F4F8F5018122}"/>
              </a:ext>
            </a:extLst>
          </p:cNvPr>
          <p:cNvCxnSpPr>
            <a:cxnSpLocks/>
          </p:cNvCxnSpPr>
          <p:nvPr/>
        </p:nvCxnSpPr>
        <p:spPr>
          <a:xfrm flipH="1">
            <a:off x="1972511" y="3575919"/>
            <a:ext cx="2517475" cy="0"/>
          </a:xfrm>
          <a:prstGeom prst="straightConnector1">
            <a:avLst/>
          </a:prstGeom>
          <a:ln w="3175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E7B36A6A-8C2F-43F3-B9A9-2FEAFD79FA39}"/>
              </a:ext>
            </a:extLst>
          </p:cNvPr>
          <p:cNvGrpSpPr/>
          <p:nvPr/>
        </p:nvGrpSpPr>
        <p:grpSpPr>
          <a:xfrm>
            <a:off x="1272486" y="2415488"/>
            <a:ext cx="540695" cy="1176600"/>
            <a:chOff x="1431167" y="1519750"/>
            <a:chExt cx="1421212" cy="1176600"/>
          </a:xfrm>
        </p:grpSpPr>
        <p:cxnSp>
          <p:nvCxnSpPr>
            <p:cNvPr id="151" name="直接箭头连接符 150">
              <a:extLst>
                <a:ext uri="{FF2B5EF4-FFF2-40B4-BE49-F238E27FC236}">
                  <a16:creationId xmlns:a16="http://schemas.microsoft.com/office/drawing/2014/main" id="{8F695B76-AABE-4755-A770-F032BC92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167" y="1519750"/>
              <a:ext cx="1421212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DD5E75C4-AF42-46F0-A4B1-364F54AE63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167" y="1907342"/>
              <a:ext cx="142121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>
              <a:extLst>
                <a:ext uri="{FF2B5EF4-FFF2-40B4-BE49-F238E27FC236}">
                  <a16:creationId xmlns:a16="http://schemas.microsoft.com/office/drawing/2014/main" id="{33C42F81-B272-4104-A2C4-37EB8E7A26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167" y="2696350"/>
              <a:ext cx="1421210" cy="0"/>
            </a:xfrm>
            <a:prstGeom prst="straightConnector1">
              <a:avLst/>
            </a:prstGeom>
            <a:ln w="3175">
              <a:solidFill>
                <a:schemeClr val="tx1"/>
              </a:solidFill>
              <a:headEnd type="triangl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文本框 4">
            <a:extLst>
              <a:ext uri="{FF2B5EF4-FFF2-40B4-BE49-F238E27FC236}">
                <a16:creationId xmlns:a16="http://schemas.microsoft.com/office/drawing/2014/main" id="{8733C225-8D7D-487E-B992-98065F184ED2}"/>
              </a:ext>
            </a:extLst>
          </p:cNvPr>
          <p:cNvSpPr txBox="1"/>
          <p:nvPr/>
        </p:nvSpPr>
        <p:spPr>
          <a:xfrm>
            <a:off x="917426" y="2297000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IR0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9" name="文本框 4">
            <a:extLst>
              <a:ext uri="{FF2B5EF4-FFF2-40B4-BE49-F238E27FC236}">
                <a16:creationId xmlns:a16="http://schemas.microsoft.com/office/drawing/2014/main" id="{C0143C2B-77C9-456F-A68A-A2AA07E113FA}"/>
              </a:ext>
            </a:extLst>
          </p:cNvPr>
          <p:cNvSpPr txBox="1"/>
          <p:nvPr/>
        </p:nvSpPr>
        <p:spPr>
          <a:xfrm>
            <a:off x="917426" y="2669472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IR1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0" name="文本框 4">
            <a:extLst>
              <a:ext uri="{FF2B5EF4-FFF2-40B4-BE49-F238E27FC236}">
                <a16:creationId xmlns:a16="http://schemas.microsoft.com/office/drawing/2014/main" id="{DFBDE308-8A79-4155-BA70-3A2B1F2E223B}"/>
              </a:ext>
            </a:extLst>
          </p:cNvPr>
          <p:cNvSpPr txBox="1"/>
          <p:nvPr/>
        </p:nvSpPr>
        <p:spPr>
          <a:xfrm>
            <a:off x="917426" y="3461329"/>
            <a:ext cx="453639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IR7</a:t>
            </a:r>
            <a:endParaRPr lang="zh-CN" sz="1400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6F44C227-E036-44C8-85E7-CB9FDBE37AC5}"/>
              </a:ext>
            </a:extLst>
          </p:cNvPr>
          <p:cNvSpPr/>
          <p:nvPr/>
        </p:nvSpPr>
        <p:spPr>
          <a:xfrm>
            <a:off x="7879234" y="1833788"/>
            <a:ext cx="3444526" cy="4363811"/>
          </a:xfrm>
          <a:prstGeom prst="rect">
            <a:avLst/>
          </a:prstGeom>
          <a:solidFill>
            <a:srgbClr val="92C5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E8864A72-38FB-4D02-8395-612E327CA37B}"/>
              </a:ext>
            </a:extLst>
          </p:cNvPr>
          <p:cNvCxnSpPr>
            <a:cxnSpLocks/>
          </p:cNvCxnSpPr>
          <p:nvPr/>
        </p:nvCxnSpPr>
        <p:spPr>
          <a:xfrm flipH="1">
            <a:off x="2627963" y="2594810"/>
            <a:ext cx="253439" cy="0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流程图: 延期 64">
            <a:extLst>
              <a:ext uri="{FF2B5EF4-FFF2-40B4-BE49-F238E27FC236}">
                <a16:creationId xmlns:a16="http://schemas.microsoft.com/office/drawing/2014/main" id="{3B2E9AF5-5981-4A61-91FA-4D546539445A}"/>
              </a:ext>
            </a:extLst>
          </p:cNvPr>
          <p:cNvSpPr/>
          <p:nvPr/>
        </p:nvSpPr>
        <p:spPr>
          <a:xfrm>
            <a:off x="2855111" y="2327497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801C4B04-06A9-46A0-938C-2F0FEF95CEFD}"/>
              </a:ext>
            </a:extLst>
          </p:cNvPr>
          <p:cNvCxnSpPr>
            <a:cxnSpLocks/>
          </p:cNvCxnSpPr>
          <p:nvPr/>
        </p:nvCxnSpPr>
        <p:spPr>
          <a:xfrm flipH="1">
            <a:off x="6685207" y="5537208"/>
            <a:ext cx="2377116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文本框 4">
            <a:extLst>
              <a:ext uri="{FF2B5EF4-FFF2-40B4-BE49-F238E27FC236}">
                <a16:creationId xmlns:a16="http://schemas.microsoft.com/office/drawing/2014/main" id="{70E42EBC-CE86-4B9A-9CE7-3ED3EE1B5F97}"/>
              </a:ext>
            </a:extLst>
          </p:cNvPr>
          <p:cNvSpPr txBox="1"/>
          <p:nvPr/>
        </p:nvSpPr>
        <p:spPr>
          <a:xfrm>
            <a:off x="4894701" y="5365961"/>
            <a:ext cx="1777216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不可屏蔽中断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源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2" name="文本框 4">
            <a:extLst>
              <a:ext uri="{FF2B5EF4-FFF2-40B4-BE49-F238E27FC236}">
                <a16:creationId xmlns:a16="http://schemas.microsoft.com/office/drawing/2014/main" id="{95D00B84-F8E4-4265-A3CF-0F720E31852C}"/>
              </a:ext>
            </a:extLst>
          </p:cNvPr>
          <p:cNvSpPr txBox="1"/>
          <p:nvPr/>
        </p:nvSpPr>
        <p:spPr>
          <a:xfrm>
            <a:off x="7115879" y="5523618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NMI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3" name="文本框 4">
            <a:extLst>
              <a:ext uri="{FF2B5EF4-FFF2-40B4-BE49-F238E27FC236}">
                <a16:creationId xmlns:a16="http://schemas.microsoft.com/office/drawing/2014/main" id="{5B5D3A8C-65EF-4720-80E8-04A9D1374CB2}"/>
              </a:ext>
            </a:extLst>
          </p:cNvPr>
          <p:cNvSpPr txBox="1"/>
          <p:nvPr/>
        </p:nvSpPr>
        <p:spPr>
          <a:xfrm>
            <a:off x="7127655" y="4457220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INTA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4" name="文本框 4">
            <a:extLst>
              <a:ext uri="{FF2B5EF4-FFF2-40B4-BE49-F238E27FC236}">
                <a16:creationId xmlns:a16="http://schemas.microsoft.com/office/drawing/2014/main" id="{603DDF0F-5D68-4180-A280-F073BAE4DF05}"/>
              </a:ext>
            </a:extLst>
          </p:cNvPr>
          <p:cNvSpPr txBox="1"/>
          <p:nvPr/>
        </p:nvSpPr>
        <p:spPr>
          <a:xfrm>
            <a:off x="7115879" y="3128618"/>
            <a:ext cx="56485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5" name="文本框 4">
            <a:extLst>
              <a:ext uri="{FF2B5EF4-FFF2-40B4-BE49-F238E27FC236}">
                <a16:creationId xmlns:a16="http://schemas.microsoft.com/office/drawing/2014/main" id="{43FEC421-DE69-417C-B3E0-09CB23A1969F}"/>
              </a:ext>
            </a:extLst>
          </p:cNvPr>
          <p:cNvSpPr txBox="1"/>
          <p:nvPr/>
        </p:nvSpPr>
        <p:spPr>
          <a:xfrm>
            <a:off x="2765350" y="1461870"/>
            <a:ext cx="10698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系统总线</a:t>
            </a:r>
            <a:endParaRPr 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77" name="文本框 4">
            <a:extLst>
              <a:ext uri="{FF2B5EF4-FFF2-40B4-BE49-F238E27FC236}">
                <a16:creationId xmlns:a16="http://schemas.microsoft.com/office/drawing/2014/main" id="{2FC12EEC-0CDF-4679-BB1C-836B6D7AE34D}"/>
              </a:ext>
            </a:extLst>
          </p:cNvPr>
          <p:cNvSpPr txBox="1"/>
          <p:nvPr/>
        </p:nvSpPr>
        <p:spPr>
          <a:xfrm>
            <a:off x="5914981" y="2519900"/>
            <a:ext cx="993917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中断编号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3" name="文本框 4">
            <a:extLst>
              <a:ext uri="{FF2B5EF4-FFF2-40B4-BE49-F238E27FC236}">
                <a16:creationId xmlns:a16="http://schemas.microsoft.com/office/drawing/2014/main" id="{689271C7-10A7-402E-A81B-9EEFCC7FAF47}"/>
              </a:ext>
            </a:extLst>
          </p:cNvPr>
          <p:cNvSpPr txBox="1"/>
          <p:nvPr/>
        </p:nvSpPr>
        <p:spPr>
          <a:xfrm>
            <a:off x="1713427" y="4562544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84" name="文本框 4">
            <a:extLst>
              <a:ext uri="{FF2B5EF4-FFF2-40B4-BE49-F238E27FC236}">
                <a16:creationId xmlns:a16="http://schemas.microsoft.com/office/drawing/2014/main" id="{6D077D70-93F4-437C-A326-4DFD26DE447F}"/>
              </a:ext>
            </a:extLst>
          </p:cNvPr>
          <p:cNvSpPr txBox="1"/>
          <p:nvPr/>
        </p:nvSpPr>
        <p:spPr>
          <a:xfrm>
            <a:off x="1713427" y="3832149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IRR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2037C42F-C2DA-4D62-BE68-10788DEADC32}"/>
              </a:ext>
            </a:extLst>
          </p:cNvPr>
          <p:cNvGrpSpPr/>
          <p:nvPr/>
        </p:nvGrpSpPr>
        <p:grpSpPr>
          <a:xfrm>
            <a:off x="9062636" y="2025364"/>
            <a:ext cx="531748" cy="4012579"/>
            <a:chOff x="4429527" y="4006873"/>
            <a:chExt cx="1125139" cy="514836"/>
          </a:xfrm>
        </p:grpSpPr>
        <p:sp>
          <p:nvSpPr>
            <p:cNvPr id="187" name="矩形 186">
              <a:extLst>
                <a:ext uri="{FF2B5EF4-FFF2-40B4-BE49-F238E27FC236}">
                  <a16:creationId xmlns:a16="http://schemas.microsoft.com/office/drawing/2014/main" id="{FECB2527-FEAA-4832-9322-75FF76B8F342}"/>
                </a:ext>
              </a:extLst>
            </p:cNvPr>
            <p:cNvSpPr/>
            <p:nvPr/>
          </p:nvSpPr>
          <p:spPr>
            <a:xfrm>
              <a:off x="4429527" y="4006873"/>
              <a:ext cx="1125139" cy="5148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8" name="文本框 4">
              <a:extLst>
                <a:ext uri="{FF2B5EF4-FFF2-40B4-BE49-F238E27FC236}">
                  <a16:creationId xmlns:a16="http://schemas.microsoft.com/office/drawing/2014/main" id="{CCB6BDA2-71AB-4552-B735-B31C348D7E5B}"/>
                </a:ext>
              </a:extLst>
            </p:cNvPr>
            <p:cNvSpPr txBox="1"/>
            <p:nvPr/>
          </p:nvSpPr>
          <p:spPr>
            <a:xfrm>
              <a:off x="4506834" y="4192316"/>
              <a:ext cx="978209" cy="142162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中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断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逻</a:t>
              </a:r>
              <a:endPara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辑</a:t>
              </a:r>
              <a:endParaRPr 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EED374FC-7749-44A5-9659-64427D31671B}"/>
              </a:ext>
            </a:extLst>
          </p:cNvPr>
          <p:cNvCxnSpPr>
            <a:cxnSpLocks/>
          </p:cNvCxnSpPr>
          <p:nvPr/>
        </p:nvCxnSpPr>
        <p:spPr>
          <a:xfrm flipH="1">
            <a:off x="5893308" y="3429000"/>
            <a:ext cx="2496312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9598815" y="2026419"/>
            <a:ext cx="1431508" cy="3650795"/>
            <a:chOff x="9598814" y="2026419"/>
            <a:chExt cx="1704787" cy="3650795"/>
          </a:xfrm>
        </p:grpSpPr>
        <p:grpSp>
          <p:nvGrpSpPr>
            <p:cNvPr id="201" name="组合 200">
              <a:extLst>
                <a:ext uri="{FF2B5EF4-FFF2-40B4-BE49-F238E27FC236}">
                  <a16:creationId xmlns:a16="http://schemas.microsoft.com/office/drawing/2014/main" id="{130A3060-F2C8-4A6E-98AE-CB54B17FD8DF}"/>
                </a:ext>
              </a:extLst>
            </p:cNvPr>
            <p:cNvGrpSpPr/>
            <p:nvPr/>
          </p:nvGrpSpPr>
          <p:grpSpPr>
            <a:xfrm>
              <a:off x="9598814" y="2026419"/>
              <a:ext cx="1698185" cy="311128"/>
              <a:chOff x="9446415" y="2093094"/>
              <a:chExt cx="1427158" cy="311128"/>
            </a:xfrm>
          </p:grpSpPr>
          <p:cxnSp>
            <p:nvCxnSpPr>
              <p:cNvPr id="191" name="直接箭头连接符 190">
                <a:extLst>
                  <a:ext uri="{FF2B5EF4-FFF2-40B4-BE49-F238E27FC236}">
                    <a16:creationId xmlns:a16="http://schemas.microsoft.com/office/drawing/2014/main" id="{0A53EC25-7CBA-4731-9FA7-3152657A5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2E5133AE-B91E-4601-AEA7-40B93D76952B}"/>
                  </a:ext>
                </a:extLst>
              </p:cNvPr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B7383487-9249-4BCF-923A-1AB60DEE1E49}"/>
                    </a:ext>
                  </a:extLst>
                </p:cNvPr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194" name="文本框 4">
                  <a:extLst>
                    <a:ext uri="{FF2B5EF4-FFF2-40B4-BE49-F238E27FC236}">
                      <a16:creationId xmlns:a16="http://schemas.microsoft.com/office/drawing/2014/main" id="{501F28F6-00C8-4EE3-AF43-DD262951A1F9}"/>
                    </a:ext>
                  </a:extLst>
                </p:cNvPr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除零故障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F7D0C4BF-CF17-471A-AC55-608FEECB6A39}"/>
                </a:ext>
              </a:extLst>
            </p:cNvPr>
            <p:cNvGrpSpPr/>
            <p:nvPr/>
          </p:nvGrpSpPr>
          <p:grpSpPr>
            <a:xfrm>
              <a:off x="9598814" y="2503514"/>
              <a:ext cx="1698185" cy="311128"/>
              <a:chOff x="9446415" y="2093094"/>
              <a:chExt cx="1427158" cy="311128"/>
            </a:xfrm>
          </p:grpSpPr>
          <p:cxnSp>
            <p:nvCxnSpPr>
              <p:cNvPr id="203" name="直接箭头连接符 202">
                <a:extLst>
                  <a:ext uri="{FF2B5EF4-FFF2-40B4-BE49-F238E27FC236}">
                    <a16:creationId xmlns:a16="http://schemas.microsoft.com/office/drawing/2014/main" id="{F8DA2A1A-D153-4C5D-9584-FB79761DA2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" name="组合 203">
                <a:extLst>
                  <a:ext uri="{FF2B5EF4-FFF2-40B4-BE49-F238E27FC236}">
                    <a16:creationId xmlns:a16="http://schemas.microsoft.com/office/drawing/2014/main" id="{6EEED27D-E7C9-4EF3-B629-548B3FFEEC92}"/>
                  </a:ext>
                </a:extLst>
              </p:cNvPr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341D612F-3172-401D-9DBA-B680B956D10E}"/>
                    </a:ext>
                  </a:extLst>
                </p:cNvPr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06" name="文本框 4">
                  <a:extLst>
                    <a:ext uri="{FF2B5EF4-FFF2-40B4-BE49-F238E27FC236}">
                      <a16:creationId xmlns:a16="http://schemas.microsoft.com/office/drawing/2014/main" id="{E4DF16D0-29C8-4BDC-A734-123E59868683}"/>
                    </a:ext>
                  </a:extLst>
                </p:cNvPr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段故障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6B783152-A74C-4F2F-8FDC-66201044CA09}"/>
                </a:ext>
              </a:extLst>
            </p:cNvPr>
            <p:cNvGrpSpPr/>
            <p:nvPr/>
          </p:nvGrpSpPr>
          <p:grpSpPr>
            <a:xfrm>
              <a:off x="9601250" y="2980609"/>
              <a:ext cx="1698185" cy="311128"/>
              <a:chOff x="9446415" y="2093094"/>
              <a:chExt cx="1427158" cy="311128"/>
            </a:xfrm>
          </p:grpSpPr>
          <p:cxnSp>
            <p:nvCxnSpPr>
              <p:cNvPr id="208" name="直接箭头连接符 207">
                <a:extLst>
                  <a:ext uri="{FF2B5EF4-FFF2-40B4-BE49-F238E27FC236}">
                    <a16:creationId xmlns:a16="http://schemas.microsoft.com/office/drawing/2014/main" id="{60731A87-6503-4CC7-AC71-3C5BBECFB2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9" name="组合 208">
                <a:extLst>
                  <a:ext uri="{FF2B5EF4-FFF2-40B4-BE49-F238E27FC236}">
                    <a16:creationId xmlns:a16="http://schemas.microsoft.com/office/drawing/2014/main" id="{9E1F4968-FE12-4A5B-9124-80F081F9374D}"/>
                  </a:ext>
                </a:extLst>
              </p:cNvPr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9DADE049-8937-445B-98E8-51DBDB5E8DC4}"/>
                    </a:ext>
                  </a:extLst>
                </p:cNvPr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11" name="文本框 4">
                  <a:extLst>
                    <a:ext uri="{FF2B5EF4-FFF2-40B4-BE49-F238E27FC236}">
                      <a16:creationId xmlns:a16="http://schemas.microsoft.com/office/drawing/2014/main" id="{BDA2DD9A-B997-4F6E-A07D-8F8FCF582A19}"/>
                    </a:ext>
                  </a:extLst>
                </p:cNvPr>
                <p:cNvSpPr txBox="1"/>
                <p:nvPr/>
              </p:nvSpPr>
              <p:spPr>
                <a:xfrm>
                  <a:off x="4506833" y="4058594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缺页异常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0A7D067C-3DD6-4B92-8E23-E6C735CF5621}"/>
                </a:ext>
              </a:extLst>
            </p:cNvPr>
            <p:cNvGrpSpPr/>
            <p:nvPr/>
          </p:nvGrpSpPr>
          <p:grpSpPr>
            <a:xfrm>
              <a:off x="9601250" y="3457704"/>
              <a:ext cx="1698185" cy="311128"/>
              <a:chOff x="9446415" y="2093094"/>
              <a:chExt cx="1427158" cy="311128"/>
            </a:xfrm>
          </p:grpSpPr>
          <p:cxnSp>
            <p:nvCxnSpPr>
              <p:cNvPr id="213" name="直接箭头连接符 212">
                <a:extLst>
                  <a:ext uri="{FF2B5EF4-FFF2-40B4-BE49-F238E27FC236}">
                    <a16:creationId xmlns:a16="http://schemas.microsoft.com/office/drawing/2014/main" id="{5913524C-1D72-4A64-B561-29DBEBD636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58BEF37F-BE95-4829-BB97-3AF148096951}"/>
                  </a:ext>
                </a:extLst>
              </p:cNvPr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24C68138-398C-4083-89CF-8869AD6817DC}"/>
                    </a:ext>
                  </a:extLst>
                </p:cNvPr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16" name="文本框 4">
                  <a:extLst>
                    <a:ext uri="{FF2B5EF4-FFF2-40B4-BE49-F238E27FC236}">
                      <a16:creationId xmlns:a16="http://schemas.microsoft.com/office/drawing/2014/main" id="{57E67665-DCAA-4A26-871D-92928A39972A}"/>
                    </a:ext>
                  </a:extLst>
                </p:cNvPr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非法指令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17" name="组合 216">
              <a:extLst>
                <a:ext uri="{FF2B5EF4-FFF2-40B4-BE49-F238E27FC236}">
                  <a16:creationId xmlns:a16="http://schemas.microsoft.com/office/drawing/2014/main" id="{032838AC-7B7F-42C8-9F93-629B864767C9}"/>
                </a:ext>
              </a:extLst>
            </p:cNvPr>
            <p:cNvGrpSpPr/>
            <p:nvPr/>
          </p:nvGrpSpPr>
          <p:grpSpPr>
            <a:xfrm>
              <a:off x="9603685" y="3934799"/>
              <a:ext cx="1698185" cy="311128"/>
              <a:chOff x="9446415" y="2093094"/>
              <a:chExt cx="1427158" cy="311128"/>
            </a:xfrm>
          </p:grpSpPr>
          <p:cxnSp>
            <p:nvCxnSpPr>
              <p:cNvPr id="218" name="直接箭头连接符 217">
                <a:extLst>
                  <a:ext uri="{FF2B5EF4-FFF2-40B4-BE49-F238E27FC236}">
                    <a16:creationId xmlns:a16="http://schemas.microsoft.com/office/drawing/2014/main" id="{799CCE79-A679-4B1B-AA91-C17C0A79C2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065530F0-9841-4DDB-85BA-1F851E1DC2FC}"/>
                  </a:ext>
                </a:extLst>
              </p:cNvPr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7467FD34-B825-4632-8726-1F6DF21A1476}"/>
                    </a:ext>
                  </a:extLst>
                </p:cNvPr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21" name="文本框 4">
                  <a:extLst>
                    <a:ext uri="{FF2B5EF4-FFF2-40B4-BE49-F238E27FC236}">
                      <a16:creationId xmlns:a16="http://schemas.microsoft.com/office/drawing/2014/main" id="{F487C762-0C57-4AB5-A156-8DC94F3BE875}"/>
                    </a:ext>
                  </a:extLst>
                </p:cNvPr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越界访问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22" name="组合 221">
              <a:extLst>
                <a:ext uri="{FF2B5EF4-FFF2-40B4-BE49-F238E27FC236}">
                  <a16:creationId xmlns:a16="http://schemas.microsoft.com/office/drawing/2014/main" id="{AF777333-2405-45C4-BD9D-4F50C4142F9A}"/>
                </a:ext>
              </a:extLst>
            </p:cNvPr>
            <p:cNvGrpSpPr/>
            <p:nvPr/>
          </p:nvGrpSpPr>
          <p:grpSpPr>
            <a:xfrm>
              <a:off x="9603685" y="4411894"/>
              <a:ext cx="1698185" cy="311128"/>
              <a:chOff x="9446415" y="2093094"/>
              <a:chExt cx="1427158" cy="311128"/>
            </a:xfrm>
          </p:grpSpPr>
          <p:cxnSp>
            <p:nvCxnSpPr>
              <p:cNvPr id="223" name="直接箭头连接符 222">
                <a:extLst>
                  <a:ext uri="{FF2B5EF4-FFF2-40B4-BE49-F238E27FC236}">
                    <a16:creationId xmlns:a16="http://schemas.microsoft.com/office/drawing/2014/main" id="{AEAFC817-C113-400A-878F-4F70A2B38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4" name="组合 223">
                <a:extLst>
                  <a:ext uri="{FF2B5EF4-FFF2-40B4-BE49-F238E27FC236}">
                    <a16:creationId xmlns:a16="http://schemas.microsoft.com/office/drawing/2014/main" id="{370F1B28-DFC0-42A0-AAB4-01AC360F2D5E}"/>
                  </a:ext>
                </a:extLst>
              </p:cNvPr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CFB6C517-74CD-44B4-AB3B-41D6E5A5733C}"/>
                    </a:ext>
                  </a:extLst>
                </p:cNvPr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26" name="文本框 4">
                  <a:extLst>
                    <a:ext uri="{FF2B5EF4-FFF2-40B4-BE49-F238E27FC236}">
                      <a16:creationId xmlns:a16="http://schemas.microsoft.com/office/drawing/2014/main" id="{1D0106E3-91A6-4856-AC64-F4D542C253EB}"/>
                    </a:ext>
                  </a:extLst>
                </p:cNvPr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溢出异常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05A3D89D-4ADD-4210-B41C-E21A939ADF8F}"/>
                </a:ext>
              </a:extLst>
            </p:cNvPr>
            <p:cNvGrpSpPr/>
            <p:nvPr/>
          </p:nvGrpSpPr>
          <p:grpSpPr>
            <a:xfrm>
              <a:off x="9605416" y="4888989"/>
              <a:ext cx="1698185" cy="311128"/>
              <a:chOff x="9446415" y="2093094"/>
              <a:chExt cx="1427158" cy="311128"/>
            </a:xfrm>
          </p:grpSpPr>
          <p:cxnSp>
            <p:nvCxnSpPr>
              <p:cNvPr id="228" name="直接箭头连接符 227">
                <a:extLst>
                  <a:ext uri="{FF2B5EF4-FFF2-40B4-BE49-F238E27FC236}">
                    <a16:creationId xmlns:a16="http://schemas.microsoft.com/office/drawing/2014/main" id="{D232AA09-169A-443D-9FA5-3643B36B5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9" name="组合 228">
                <a:extLst>
                  <a:ext uri="{FF2B5EF4-FFF2-40B4-BE49-F238E27FC236}">
                    <a16:creationId xmlns:a16="http://schemas.microsoft.com/office/drawing/2014/main" id="{02DF4F6B-EEC8-4CA5-A186-AD6FECB46339}"/>
                  </a:ext>
                </a:extLst>
              </p:cNvPr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30" name="矩形 229">
                  <a:extLst>
                    <a:ext uri="{FF2B5EF4-FFF2-40B4-BE49-F238E27FC236}">
                      <a16:creationId xmlns:a16="http://schemas.microsoft.com/office/drawing/2014/main" id="{238425D2-B422-4414-B717-1B3BEEBC38A7}"/>
                    </a:ext>
                  </a:extLst>
                </p:cNvPr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31" name="文本框 4">
                  <a:extLst>
                    <a:ext uri="{FF2B5EF4-FFF2-40B4-BE49-F238E27FC236}">
                      <a16:creationId xmlns:a16="http://schemas.microsoft.com/office/drawing/2014/main" id="{0FC680E2-40BC-4BAE-B551-D54CE9D53179}"/>
                    </a:ext>
                  </a:extLst>
                </p:cNvPr>
                <p:cNvSpPr txBox="1"/>
                <p:nvPr/>
              </p:nvSpPr>
              <p:spPr>
                <a:xfrm>
                  <a:off x="4506833" y="4058592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 dirty="0"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单步中断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32" name="组合 231">
              <a:extLst>
                <a:ext uri="{FF2B5EF4-FFF2-40B4-BE49-F238E27FC236}">
                  <a16:creationId xmlns:a16="http://schemas.microsoft.com/office/drawing/2014/main" id="{7096B562-1A8E-4031-962D-1F28FB631D72}"/>
                </a:ext>
              </a:extLst>
            </p:cNvPr>
            <p:cNvGrpSpPr/>
            <p:nvPr/>
          </p:nvGrpSpPr>
          <p:grpSpPr>
            <a:xfrm>
              <a:off x="9605416" y="5366086"/>
              <a:ext cx="1698185" cy="311128"/>
              <a:chOff x="9446415" y="2093094"/>
              <a:chExt cx="1427158" cy="311128"/>
            </a:xfrm>
          </p:grpSpPr>
          <p:cxnSp>
            <p:nvCxnSpPr>
              <p:cNvPr id="233" name="直接箭头连接符 232">
                <a:extLst>
                  <a:ext uri="{FF2B5EF4-FFF2-40B4-BE49-F238E27FC236}">
                    <a16:creationId xmlns:a16="http://schemas.microsoft.com/office/drawing/2014/main" id="{AFF5AB65-83DB-41DE-802A-AA5C2F216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46415" y="2254337"/>
                <a:ext cx="402435" cy="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headEnd type="triangle" w="sm" len="med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组合 233">
                <a:extLst>
                  <a:ext uri="{FF2B5EF4-FFF2-40B4-BE49-F238E27FC236}">
                    <a16:creationId xmlns:a16="http://schemas.microsoft.com/office/drawing/2014/main" id="{0D69B511-0123-40F3-8DD6-D518AC378AE8}"/>
                  </a:ext>
                </a:extLst>
              </p:cNvPr>
              <p:cNvGrpSpPr/>
              <p:nvPr/>
            </p:nvGrpSpPr>
            <p:grpSpPr>
              <a:xfrm>
                <a:off x="9844800" y="2093094"/>
                <a:ext cx="1028773" cy="311128"/>
                <a:chOff x="4429527" y="4006873"/>
                <a:chExt cx="1125139" cy="517588"/>
              </a:xfrm>
            </p:grpSpPr>
            <p:sp>
              <p:nvSpPr>
                <p:cNvPr id="235" name="矩形 234">
                  <a:extLst>
                    <a:ext uri="{FF2B5EF4-FFF2-40B4-BE49-F238E27FC236}">
                      <a16:creationId xmlns:a16="http://schemas.microsoft.com/office/drawing/2014/main" id="{D1167CF5-390F-41AC-82BA-2EB934400CC8}"/>
                    </a:ext>
                  </a:extLst>
                </p:cNvPr>
                <p:cNvSpPr/>
                <p:nvPr/>
              </p:nvSpPr>
              <p:spPr>
                <a:xfrm>
                  <a:off x="4429527" y="4006873"/>
                  <a:ext cx="1125139" cy="51758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1600"/>
                </a:p>
              </p:txBody>
            </p:sp>
            <p:sp>
              <p:nvSpPr>
                <p:cNvPr id="236" name="文本框 4">
                  <a:extLst>
                    <a:ext uri="{FF2B5EF4-FFF2-40B4-BE49-F238E27FC236}">
                      <a16:creationId xmlns:a16="http://schemas.microsoft.com/office/drawing/2014/main" id="{1DB037A1-D24F-4239-9FDB-EE66757FD4DA}"/>
                    </a:ext>
                  </a:extLst>
                </p:cNvPr>
                <p:cNvSpPr txBox="1"/>
                <p:nvPr/>
              </p:nvSpPr>
              <p:spPr>
                <a:xfrm>
                  <a:off x="4506833" y="4058593"/>
                  <a:ext cx="978209" cy="409610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altLang="en-US" sz="160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数未对齐</a:t>
                  </a:r>
                  <a:endParaRPr 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238" name="文本框 4">
            <a:extLst>
              <a:ext uri="{FF2B5EF4-FFF2-40B4-BE49-F238E27FC236}">
                <a16:creationId xmlns:a16="http://schemas.microsoft.com/office/drawing/2014/main" id="{F89690C3-8157-4015-9FEC-DD2696E1C06E}"/>
              </a:ext>
            </a:extLst>
          </p:cNvPr>
          <p:cNvSpPr txBox="1"/>
          <p:nvPr/>
        </p:nvSpPr>
        <p:spPr>
          <a:xfrm>
            <a:off x="8088907" y="2097897"/>
            <a:ext cx="766807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ctr">
              <a:spcAft>
                <a:spcPts val="0"/>
              </a:spcAft>
              <a:defRPr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</a:rPr>
              <a:t>CPU</a:t>
            </a:r>
            <a:endParaRPr lang="zh-CN" dirty="0">
              <a:solidFill>
                <a:srgbClr val="C00000"/>
              </a:solidFill>
            </a:endParaRPr>
          </a:p>
        </p:txBody>
      </p:sp>
      <p:sp>
        <p:nvSpPr>
          <p:cNvPr id="239" name="文本框 4">
            <a:extLst>
              <a:ext uri="{FF2B5EF4-FFF2-40B4-BE49-F238E27FC236}">
                <a16:creationId xmlns:a16="http://schemas.microsoft.com/office/drawing/2014/main" id="{C1EEA287-8D86-4B3E-914C-26D8AE3C4C5E}"/>
              </a:ext>
            </a:extLst>
          </p:cNvPr>
          <p:cNvSpPr txBox="1"/>
          <p:nvPr/>
        </p:nvSpPr>
        <p:spPr>
          <a:xfrm>
            <a:off x="3351646" y="2056130"/>
            <a:ext cx="1657701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中断控制器</a:t>
            </a:r>
            <a:endParaRPr lang="zh-CN" b="1" dirty="0">
              <a:solidFill>
                <a:srgbClr val="C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243" name="直接箭头连接符 242">
            <a:extLst>
              <a:ext uri="{FF2B5EF4-FFF2-40B4-BE49-F238E27FC236}">
                <a16:creationId xmlns:a16="http://schemas.microsoft.com/office/drawing/2014/main" id="{1B31F0D3-1F2D-4DDB-91D9-CB81ECBAA482}"/>
              </a:ext>
            </a:extLst>
          </p:cNvPr>
          <p:cNvCxnSpPr>
            <a:cxnSpLocks/>
          </p:cNvCxnSpPr>
          <p:nvPr/>
        </p:nvCxnSpPr>
        <p:spPr>
          <a:xfrm flipH="1">
            <a:off x="8780780" y="3503542"/>
            <a:ext cx="277410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组合 249">
            <a:extLst>
              <a:ext uri="{FF2B5EF4-FFF2-40B4-BE49-F238E27FC236}">
                <a16:creationId xmlns:a16="http://schemas.microsoft.com/office/drawing/2014/main" id="{E9BC966B-3AE7-40D9-99EB-623F43B6D3BF}"/>
              </a:ext>
            </a:extLst>
          </p:cNvPr>
          <p:cNvGrpSpPr/>
          <p:nvPr/>
        </p:nvGrpSpPr>
        <p:grpSpPr>
          <a:xfrm>
            <a:off x="8254835" y="3619808"/>
            <a:ext cx="255522" cy="284148"/>
            <a:chOff x="2644974" y="4157592"/>
            <a:chExt cx="119494" cy="132881"/>
          </a:xfrm>
        </p:grpSpPr>
        <p:cxnSp>
          <p:nvCxnSpPr>
            <p:cNvPr id="251" name="直接箭头连接符 250">
              <a:extLst>
                <a:ext uri="{FF2B5EF4-FFF2-40B4-BE49-F238E27FC236}">
                  <a16:creationId xmlns:a16="http://schemas.microsoft.com/office/drawing/2014/main" id="{01C2357C-82E1-445E-ADA2-922DCEF435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974" y="4157593"/>
              <a:ext cx="0" cy="13288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箭头连接符 251">
              <a:extLst>
                <a:ext uri="{FF2B5EF4-FFF2-40B4-BE49-F238E27FC236}">
                  <a16:creationId xmlns:a16="http://schemas.microsoft.com/office/drawing/2014/main" id="{01DAE15C-43E4-418F-BFB5-C5EE114241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948" y="4157592"/>
              <a:ext cx="118520" cy="0"/>
            </a:xfrm>
            <a:prstGeom prst="straightConnector1">
              <a:avLst/>
            </a:prstGeom>
            <a:ln w="3175" cap="sq">
              <a:solidFill>
                <a:schemeClr val="tx1"/>
              </a:solidFill>
              <a:headEnd type="none" w="sm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1" name="流程图: 延期 240">
            <a:extLst>
              <a:ext uri="{FF2B5EF4-FFF2-40B4-BE49-F238E27FC236}">
                <a16:creationId xmlns:a16="http://schemas.microsoft.com/office/drawing/2014/main" id="{54C8B638-3BBA-4C49-BFD0-CF6DFBDEAB9B}"/>
              </a:ext>
            </a:extLst>
          </p:cNvPr>
          <p:cNvSpPr/>
          <p:nvPr/>
        </p:nvSpPr>
        <p:spPr>
          <a:xfrm>
            <a:off x="8387875" y="3354088"/>
            <a:ext cx="420905" cy="323601"/>
          </a:xfrm>
          <a:prstGeom prst="flowChartDelay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255" name="文本框 4">
            <a:extLst>
              <a:ext uri="{FF2B5EF4-FFF2-40B4-BE49-F238E27FC236}">
                <a16:creationId xmlns:a16="http://schemas.microsoft.com/office/drawing/2014/main" id="{22F34568-E5B8-4750-8E40-DD12DBC1D578}"/>
              </a:ext>
            </a:extLst>
          </p:cNvPr>
          <p:cNvSpPr txBox="1"/>
          <p:nvPr/>
        </p:nvSpPr>
        <p:spPr>
          <a:xfrm>
            <a:off x="7914143" y="4175730"/>
            <a:ext cx="783963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IE/IF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7" name="文本框 4">
            <a:extLst>
              <a:ext uri="{FF2B5EF4-FFF2-40B4-BE49-F238E27FC236}">
                <a16:creationId xmlns:a16="http://schemas.microsoft.com/office/drawing/2014/main" id="{A511F8F7-5065-4241-B9AD-7598C479BAEA}"/>
              </a:ext>
            </a:extLst>
          </p:cNvPr>
          <p:cNvSpPr txBox="1"/>
          <p:nvPr/>
        </p:nvSpPr>
        <p:spPr>
          <a:xfrm>
            <a:off x="9870969" y="5825472"/>
            <a:ext cx="1294905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内部异常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D44B9D9-13FB-4F64-BB7C-4E43F3B12687}"/>
              </a:ext>
            </a:extLst>
          </p:cNvPr>
          <p:cNvGrpSpPr/>
          <p:nvPr/>
        </p:nvGrpSpPr>
        <p:grpSpPr>
          <a:xfrm>
            <a:off x="1813182" y="2211321"/>
            <a:ext cx="464127" cy="1569321"/>
            <a:chOff x="2037164" y="3995283"/>
            <a:chExt cx="371502" cy="733888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3B9960A-C198-4C17-92D5-588C617D06BF}"/>
                </a:ext>
              </a:extLst>
            </p:cNvPr>
            <p:cNvSpPr/>
            <p:nvPr/>
          </p:nvSpPr>
          <p:spPr>
            <a:xfrm>
              <a:off x="2037164" y="3995283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99C6E17-6203-40C3-BE9E-7F4604BD256D}"/>
                </a:ext>
              </a:extLst>
            </p:cNvPr>
            <p:cNvSpPr/>
            <p:nvPr/>
          </p:nvSpPr>
          <p:spPr>
            <a:xfrm>
              <a:off x="2037164" y="4176260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85B65A0-C7DF-4A72-99C2-224A26C6CFB8}"/>
                </a:ext>
              </a:extLst>
            </p:cNvPr>
            <p:cNvSpPr/>
            <p:nvPr/>
          </p:nvSpPr>
          <p:spPr>
            <a:xfrm>
              <a:off x="2037164" y="4357237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C913743-8031-4BAE-A730-C9ACC1B8B741}"/>
                </a:ext>
              </a:extLst>
            </p:cNvPr>
            <p:cNvSpPr/>
            <p:nvPr/>
          </p:nvSpPr>
          <p:spPr>
            <a:xfrm>
              <a:off x="2037164" y="4538214"/>
              <a:ext cx="371502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B9E6EAE-A7CC-405E-9162-2636B8AE8364}"/>
              </a:ext>
            </a:extLst>
          </p:cNvPr>
          <p:cNvGrpSpPr/>
          <p:nvPr/>
        </p:nvGrpSpPr>
        <p:grpSpPr>
          <a:xfrm>
            <a:off x="2398673" y="4503320"/>
            <a:ext cx="1868404" cy="408338"/>
            <a:chOff x="2516019" y="5608346"/>
            <a:chExt cx="1080276" cy="190958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B4861F0-2DFE-4A62-9391-DA7035792C5B}"/>
                </a:ext>
              </a:extLst>
            </p:cNvPr>
            <p:cNvSpPr/>
            <p:nvPr/>
          </p:nvSpPr>
          <p:spPr>
            <a:xfrm>
              <a:off x="2516019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372480C-E86F-4E85-80F5-D7C23EC04391}"/>
                </a:ext>
              </a:extLst>
            </p:cNvPr>
            <p:cNvSpPr/>
            <p:nvPr/>
          </p:nvSpPr>
          <p:spPr>
            <a:xfrm>
              <a:off x="2786088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5AB482D-EE65-40AA-B9B3-1CA00F39E20C}"/>
                </a:ext>
              </a:extLst>
            </p:cNvPr>
            <p:cNvSpPr/>
            <p:nvPr/>
          </p:nvSpPr>
          <p:spPr>
            <a:xfrm>
              <a:off x="3056157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7BA26E7-C6CE-4CB7-AD7F-63DFBB0C0C16}"/>
                </a:ext>
              </a:extLst>
            </p:cNvPr>
            <p:cNvSpPr/>
            <p:nvPr/>
          </p:nvSpPr>
          <p:spPr>
            <a:xfrm>
              <a:off x="3326226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49" name="矩形 248">
            <a:extLst>
              <a:ext uri="{FF2B5EF4-FFF2-40B4-BE49-F238E27FC236}">
                <a16:creationId xmlns:a16="http://schemas.microsoft.com/office/drawing/2014/main" id="{2914C300-A87D-44B1-B4A9-5E320F8974DE}"/>
              </a:ext>
            </a:extLst>
          </p:cNvPr>
          <p:cNvSpPr/>
          <p:nvPr/>
        </p:nvSpPr>
        <p:spPr>
          <a:xfrm>
            <a:off x="8064672" y="3865285"/>
            <a:ext cx="442389" cy="30656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>
                <a:solidFill>
                  <a:schemeClr val="tx1"/>
                </a:solidFill>
              </a:rPr>
              <a:t>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16" name="文本框 4">
            <a:extLst>
              <a:ext uri="{FF2B5EF4-FFF2-40B4-BE49-F238E27FC236}">
                <a16:creationId xmlns:a16="http://schemas.microsoft.com/office/drawing/2014/main" id="{A511F8F7-5065-4241-B9AD-7598C479BAEA}"/>
              </a:ext>
            </a:extLst>
          </p:cNvPr>
          <p:cNvSpPr txBox="1"/>
          <p:nvPr/>
        </p:nvSpPr>
        <p:spPr>
          <a:xfrm>
            <a:off x="3425920" y="5920601"/>
            <a:ext cx="1294905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外部中断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168CBB7B-ACE9-4498-872A-DBF3685AB9AF}"/>
              </a:ext>
            </a:extLst>
          </p:cNvPr>
          <p:cNvCxnSpPr>
            <a:cxnSpLocks/>
          </p:cNvCxnSpPr>
          <p:nvPr/>
        </p:nvCxnSpPr>
        <p:spPr>
          <a:xfrm>
            <a:off x="2591406" y="1352341"/>
            <a:ext cx="0" cy="490973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168CBB7B-ACE9-4498-872A-DBF3685AB9AF}"/>
              </a:ext>
            </a:extLst>
          </p:cNvPr>
          <p:cNvCxnSpPr>
            <a:cxnSpLocks/>
          </p:cNvCxnSpPr>
          <p:nvPr/>
        </p:nvCxnSpPr>
        <p:spPr>
          <a:xfrm>
            <a:off x="9664177" y="1313417"/>
            <a:ext cx="0" cy="520371"/>
          </a:xfrm>
          <a:prstGeom prst="straightConnector1">
            <a:avLst/>
          </a:prstGeom>
          <a:ln w="50800">
            <a:solidFill>
              <a:schemeClr val="tx1"/>
            </a:solidFill>
            <a:headEnd type="triangle"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4">
            <a:extLst>
              <a:ext uri="{FF2B5EF4-FFF2-40B4-BE49-F238E27FC236}">
                <a16:creationId xmlns:a16="http://schemas.microsoft.com/office/drawing/2014/main" id="{2FC12EEC-0CDF-4679-BB1C-836B6D7AE34D}"/>
              </a:ext>
            </a:extLst>
          </p:cNvPr>
          <p:cNvSpPr txBox="1"/>
          <p:nvPr/>
        </p:nvSpPr>
        <p:spPr>
          <a:xfrm>
            <a:off x="5907162" y="3143855"/>
            <a:ext cx="993917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中断请求</a:t>
            </a:r>
            <a:endParaRPr lang="zh-CN" sz="1600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168CBB7B-ACE9-4498-872A-DBF3685AB9AF}"/>
              </a:ext>
            </a:extLst>
          </p:cNvPr>
          <p:cNvCxnSpPr>
            <a:cxnSpLocks/>
          </p:cNvCxnSpPr>
          <p:nvPr/>
        </p:nvCxnSpPr>
        <p:spPr>
          <a:xfrm flipH="1">
            <a:off x="5907166" y="2486291"/>
            <a:ext cx="465673" cy="0"/>
          </a:xfrm>
          <a:prstGeom prst="straightConnector1">
            <a:avLst/>
          </a:prstGeom>
          <a:ln w="50800" cap="sq">
            <a:solidFill>
              <a:schemeClr val="bg2">
                <a:lumMod val="50000"/>
              </a:schemeClr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文本框 4">
            <a:extLst>
              <a:ext uri="{FF2B5EF4-FFF2-40B4-BE49-F238E27FC236}">
                <a16:creationId xmlns:a16="http://schemas.microsoft.com/office/drawing/2014/main" id="{43FEC421-DE69-417C-B3E0-09CB23A1969F}"/>
              </a:ext>
            </a:extLst>
          </p:cNvPr>
          <p:cNvSpPr txBox="1"/>
          <p:nvPr/>
        </p:nvSpPr>
        <p:spPr>
          <a:xfrm>
            <a:off x="5557244" y="1524973"/>
            <a:ext cx="887396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DBUS</a:t>
            </a:r>
            <a:endParaRPr 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42" name="文本框 4">
            <a:extLst>
              <a:ext uri="{FF2B5EF4-FFF2-40B4-BE49-F238E27FC236}">
                <a16:creationId xmlns:a16="http://schemas.microsoft.com/office/drawing/2014/main" id="{70E42EBC-CE86-4B9A-9CE7-3ED3EE1B5F97}"/>
              </a:ext>
            </a:extLst>
          </p:cNvPr>
          <p:cNvSpPr txBox="1"/>
          <p:nvPr/>
        </p:nvSpPr>
        <p:spPr>
          <a:xfrm>
            <a:off x="1388701" y="5346626"/>
            <a:ext cx="1777216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可屏蔽中断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源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801C4B04-06A9-46A0-938C-2F0FEF95CEFD}"/>
              </a:ext>
            </a:extLst>
          </p:cNvPr>
          <p:cNvCxnSpPr>
            <a:cxnSpLocks/>
          </p:cNvCxnSpPr>
          <p:nvPr/>
        </p:nvCxnSpPr>
        <p:spPr>
          <a:xfrm>
            <a:off x="1126153" y="3750652"/>
            <a:ext cx="0" cy="1761437"/>
          </a:xfrm>
          <a:prstGeom prst="straightConnector1">
            <a:avLst/>
          </a:prstGeom>
          <a:ln w="3175" cap="sq">
            <a:solidFill>
              <a:schemeClr val="tx1"/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6F62D392-AC84-492B-803A-B5D9D4CE435A}"/>
              </a:ext>
            </a:extLst>
          </p:cNvPr>
          <p:cNvCxnSpPr>
            <a:cxnSpLocks/>
          </p:cNvCxnSpPr>
          <p:nvPr/>
        </p:nvCxnSpPr>
        <p:spPr>
          <a:xfrm flipH="1">
            <a:off x="1126153" y="5518118"/>
            <a:ext cx="410496" cy="0"/>
          </a:xfrm>
          <a:prstGeom prst="straightConnector1">
            <a:avLst/>
          </a:prstGeom>
          <a:ln w="31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左大括号 28"/>
          <p:cNvSpPr/>
          <p:nvPr/>
        </p:nvSpPr>
        <p:spPr>
          <a:xfrm rot="16200000">
            <a:off x="3976871" y="3818121"/>
            <a:ext cx="181768" cy="3904091"/>
          </a:xfrm>
          <a:prstGeom prst="leftBrace">
            <a:avLst>
              <a:gd name="adj1" fmla="val 34317"/>
              <a:gd name="adj2" fmla="val 49596"/>
            </a:avLst>
          </a:prstGeom>
          <a:noFill/>
          <a:ln w="19050" cap="sq">
            <a:solidFill>
              <a:schemeClr val="tx1">
                <a:lumMod val="95000"/>
                <a:lumOff val="5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168CBB7B-ACE9-4498-872A-DBF3685AB9AF}"/>
              </a:ext>
            </a:extLst>
          </p:cNvPr>
          <p:cNvCxnSpPr>
            <a:cxnSpLocks/>
          </p:cNvCxnSpPr>
          <p:nvPr/>
        </p:nvCxnSpPr>
        <p:spPr>
          <a:xfrm flipH="1">
            <a:off x="917426" y="1313417"/>
            <a:ext cx="10406335" cy="0"/>
          </a:xfrm>
          <a:prstGeom prst="straightConnector1">
            <a:avLst/>
          </a:prstGeom>
          <a:ln w="69850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2595995" y="441559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3086447" y="441559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3531875" y="441559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3988150" y="441559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BB9E6EAE-A7CC-405E-9162-2636B8AE8364}"/>
              </a:ext>
            </a:extLst>
          </p:cNvPr>
          <p:cNvGrpSpPr/>
          <p:nvPr/>
        </p:nvGrpSpPr>
        <p:grpSpPr>
          <a:xfrm>
            <a:off x="4628693" y="4506704"/>
            <a:ext cx="1868404" cy="408338"/>
            <a:chOff x="2516019" y="5608346"/>
            <a:chExt cx="1080276" cy="190958"/>
          </a:xfrm>
        </p:grpSpPr>
        <p:sp>
          <p:nvSpPr>
            <p:cNvPr id="237" name="矩形 236">
              <a:extLst>
                <a:ext uri="{FF2B5EF4-FFF2-40B4-BE49-F238E27FC236}">
                  <a16:creationId xmlns:a16="http://schemas.microsoft.com/office/drawing/2014/main" id="{7B4861F0-2DFE-4A62-9391-DA7035792C5B}"/>
                </a:ext>
              </a:extLst>
            </p:cNvPr>
            <p:cNvSpPr/>
            <p:nvPr/>
          </p:nvSpPr>
          <p:spPr>
            <a:xfrm>
              <a:off x="2516019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4372480C-E86F-4E85-80F5-D7C23EC04391}"/>
                </a:ext>
              </a:extLst>
            </p:cNvPr>
            <p:cNvSpPr/>
            <p:nvPr/>
          </p:nvSpPr>
          <p:spPr>
            <a:xfrm>
              <a:off x="2786088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2" name="矩形 241">
              <a:extLst>
                <a:ext uri="{FF2B5EF4-FFF2-40B4-BE49-F238E27FC236}">
                  <a16:creationId xmlns:a16="http://schemas.microsoft.com/office/drawing/2014/main" id="{D5AB482D-EE65-40AA-B9B3-1CA00F39E20C}"/>
                </a:ext>
              </a:extLst>
            </p:cNvPr>
            <p:cNvSpPr/>
            <p:nvPr/>
          </p:nvSpPr>
          <p:spPr>
            <a:xfrm>
              <a:off x="3056157" y="5608347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…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4" name="矩形 243">
              <a:extLst>
                <a:ext uri="{FF2B5EF4-FFF2-40B4-BE49-F238E27FC236}">
                  <a16:creationId xmlns:a16="http://schemas.microsoft.com/office/drawing/2014/main" id="{37BA26E7-C6CE-4CB7-AD7F-63DFBB0C0C16}"/>
                </a:ext>
              </a:extLst>
            </p:cNvPr>
            <p:cNvSpPr/>
            <p:nvPr/>
          </p:nvSpPr>
          <p:spPr>
            <a:xfrm>
              <a:off x="3326226" y="5608346"/>
              <a:ext cx="270069" cy="1909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</a:rPr>
                <a:t>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46" name="直接箭头连接符 245">
            <a:extLst>
              <a:ext uri="{FF2B5EF4-FFF2-40B4-BE49-F238E27FC236}">
                <a16:creationId xmlns:a16="http://schemas.microsoft.com/office/drawing/2014/main" id="{CA48023D-FCF6-4E68-BE2D-E5AF78D5F3B9}"/>
              </a:ext>
            </a:extLst>
          </p:cNvPr>
          <p:cNvCxnSpPr>
            <a:cxnSpLocks/>
          </p:cNvCxnSpPr>
          <p:nvPr/>
        </p:nvCxnSpPr>
        <p:spPr>
          <a:xfrm flipV="1">
            <a:off x="5561186" y="3929981"/>
            <a:ext cx="0" cy="767174"/>
          </a:xfrm>
          <a:prstGeom prst="straightConnector1">
            <a:avLst/>
          </a:prstGeom>
          <a:ln w="28575" cap="sq">
            <a:solidFill>
              <a:schemeClr val="tx1"/>
            </a:solidFill>
            <a:headEnd type="non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文本框 4">
            <a:extLst>
              <a:ext uri="{FF2B5EF4-FFF2-40B4-BE49-F238E27FC236}">
                <a16:creationId xmlns:a16="http://schemas.microsoft.com/office/drawing/2014/main" id="{689271C7-10A7-402E-A81B-9EEFCC7FAF47}"/>
              </a:ext>
            </a:extLst>
          </p:cNvPr>
          <p:cNvSpPr txBox="1"/>
          <p:nvPr/>
        </p:nvSpPr>
        <p:spPr>
          <a:xfrm>
            <a:off x="5857646" y="4157715"/>
            <a:ext cx="635698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ISR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F37F0D2B-56E7-4144-AE10-1D2EC08D496D}"/>
              </a:ext>
            </a:extLst>
          </p:cNvPr>
          <p:cNvGrpSpPr/>
          <p:nvPr/>
        </p:nvGrpSpPr>
        <p:grpSpPr>
          <a:xfrm>
            <a:off x="5213629" y="2073364"/>
            <a:ext cx="676643" cy="2022678"/>
            <a:chOff x="4429527" y="4006873"/>
            <a:chExt cx="1125139" cy="51758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CB29082-7737-4BB6-978C-5C7D4985FD42}"/>
                </a:ext>
              </a:extLst>
            </p:cNvPr>
            <p:cNvSpPr/>
            <p:nvPr/>
          </p:nvSpPr>
          <p:spPr>
            <a:xfrm>
              <a:off x="4429527" y="4006873"/>
              <a:ext cx="1125139" cy="5175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4">
              <a:extLst>
                <a:ext uri="{FF2B5EF4-FFF2-40B4-BE49-F238E27FC236}">
                  <a16:creationId xmlns:a16="http://schemas.microsoft.com/office/drawing/2014/main" id="{E8AECC1A-63C3-4D5E-B247-CD848EE7C179}"/>
                </a:ext>
              </a:extLst>
            </p:cNvPr>
            <p:cNvSpPr txBox="1"/>
            <p:nvPr/>
          </p:nvSpPr>
          <p:spPr>
            <a:xfrm>
              <a:off x="4506833" y="4015924"/>
              <a:ext cx="978208" cy="494949"/>
            </a:xfrm>
            <a:prstGeom prst="rect">
              <a:avLst/>
            </a:prstGeom>
            <a:noFill/>
            <a:ln w="3175">
              <a:noFill/>
            </a:ln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优</a:t>
              </a:r>
              <a:endPara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先</a:t>
              </a:r>
              <a:endParaRPr lang="en-US" alt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排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队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电</a:t>
              </a:r>
              <a:endPara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pPr algn="ctr">
                <a:spcAft>
                  <a:spcPts val="0"/>
                </a:spcAft>
              </a:pPr>
              <a:r>
                <a:rPr lang="zh-CN" altLang="en-US" b="1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路</a:t>
              </a:r>
              <a:endParaRPr lang="zh-CN" b="1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44" name="文本框 4">
            <a:extLst>
              <a:ext uri="{FF2B5EF4-FFF2-40B4-BE49-F238E27FC236}">
                <a16:creationId xmlns:a16="http://schemas.microsoft.com/office/drawing/2014/main" id="{8733C225-8D7D-487E-B992-98065F184ED2}"/>
              </a:ext>
            </a:extLst>
          </p:cNvPr>
          <p:cNvSpPr txBox="1"/>
          <p:nvPr/>
        </p:nvSpPr>
        <p:spPr>
          <a:xfrm rot="5400000">
            <a:off x="447429" y="2890616"/>
            <a:ext cx="789930" cy="246221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I/O</a:t>
            </a:r>
            <a:r>
              <a:rPr lang="zh-CN" altLang="en-US" sz="1600" b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总线</a:t>
            </a:r>
            <a:endParaRPr lang="zh-CN" sz="16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49" name="文本框 4">
            <a:extLst>
              <a:ext uri="{FF2B5EF4-FFF2-40B4-BE49-F238E27FC236}">
                <a16:creationId xmlns:a16="http://schemas.microsoft.com/office/drawing/2014/main" id="{70E42EBC-CE86-4B9A-9CE7-3ED3EE1B5F97}"/>
              </a:ext>
            </a:extLst>
          </p:cNvPr>
          <p:cNvSpPr txBox="1"/>
          <p:nvPr/>
        </p:nvSpPr>
        <p:spPr>
          <a:xfrm>
            <a:off x="762351" y="3019071"/>
            <a:ext cx="784349" cy="276999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…</a:t>
            </a:r>
            <a:endParaRPr lang="zh-CN" b="1" dirty="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168CBB7B-ACE9-4498-872A-DBF3685AB9AF}"/>
              </a:ext>
            </a:extLst>
          </p:cNvPr>
          <p:cNvCxnSpPr>
            <a:cxnSpLocks/>
          </p:cNvCxnSpPr>
          <p:nvPr/>
        </p:nvCxnSpPr>
        <p:spPr>
          <a:xfrm>
            <a:off x="6372839" y="1313417"/>
            <a:ext cx="0" cy="1165312"/>
          </a:xfrm>
          <a:prstGeom prst="straightConnector1">
            <a:avLst/>
          </a:prstGeom>
          <a:ln w="50800" cap="sq">
            <a:solidFill>
              <a:schemeClr val="bg2">
                <a:lumMod val="50000"/>
              </a:schemeClr>
            </a:solidFill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4">
            <a:extLst>
              <a:ext uri="{FF2B5EF4-FFF2-40B4-BE49-F238E27FC236}">
                <a16:creationId xmlns:a16="http://schemas.microsoft.com/office/drawing/2014/main" id="{43FEC421-DE69-417C-B3E0-09CB23A1969F}"/>
              </a:ext>
            </a:extLst>
          </p:cNvPr>
          <p:cNvSpPr txBox="1"/>
          <p:nvPr/>
        </p:nvSpPr>
        <p:spPr>
          <a:xfrm>
            <a:off x="6957794" y="1524973"/>
            <a:ext cx="887396" cy="215444"/>
          </a:xfrm>
          <a:prstGeom prst="rect">
            <a:avLst/>
          </a:prstGeom>
          <a:noFill/>
          <a:ln w="3175">
            <a:noFill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CBUS</a:t>
            </a:r>
            <a:endParaRPr lang="zh-CN" sz="14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801C4B04-06A9-46A0-938C-2F0FEF95CEFD}"/>
              </a:ext>
            </a:extLst>
          </p:cNvPr>
          <p:cNvCxnSpPr>
            <a:cxnSpLocks/>
          </p:cNvCxnSpPr>
          <p:nvPr/>
        </p:nvCxnSpPr>
        <p:spPr>
          <a:xfrm flipV="1">
            <a:off x="7404010" y="1785267"/>
            <a:ext cx="0" cy="980854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headEnd type="triangle" w="sm" len="med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2"/>
          <p:cNvSpPr>
            <a:spLocks noGrp="1" noChangeArrowheads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/>
          <a:lstStyle/>
          <a:p>
            <a:pPr eaLnBrk="1" hangingPunct="1"/>
            <a:r>
              <a:rPr lang="en-US" altLang="zh-CN"/>
              <a:t> </a:t>
            </a:r>
            <a:r>
              <a:rPr lang="zh-CN" altLang="en-US"/>
              <a:t>中断硬件接口 </a:t>
            </a:r>
          </a:p>
        </p:txBody>
      </p:sp>
    </p:spTree>
    <p:extLst>
      <p:ext uri="{BB962C8B-B14F-4D97-AF65-F5344CB8AC3E}">
        <p14:creationId xmlns:p14="http://schemas.microsoft.com/office/powerpoint/2010/main" val="161323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C9F8E-D909-4EF7-BF74-E27EC9EF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/</a:t>
            </a:r>
            <a:r>
              <a:rPr lang="zh-CN" altLang="en-US" dirty="0"/>
              <a:t>输出系统的组成与功能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F8EAE6-4BC8-4AD8-9CC5-2E3729A9D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ym typeface="Arial" panose="020B0604020202020204" pitchFamily="34" charset="0"/>
              </a:rPr>
              <a:t>外部设备、接口部件、总线以及相应的管理软件统称为计算机的输入</a:t>
            </a:r>
            <a:r>
              <a:rPr lang="en-US" altLang="zh-CN" sz="2800" dirty="0">
                <a:sym typeface="Arial" panose="020B0604020202020204" pitchFamily="34" charset="0"/>
              </a:rPr>
              <a:t>/</a:t>
            </a:r>
            <a:r>
              <a:rPr lang="zh-CN" altLang="en-US" sz="2800" dirty="0">
                <a:sym typeface="Arial" panose="020B0604020202020204" pitchFamily="34" charset="0"/>
              </a:rPr>
              <a:t>输出系统，简称</a:t>
            </a:r>
            <a:r>
              <a:rPr lang="en-US" altLang="zh-CN" sz="2800" b="1" dirty="0">
                <a:sym typeface="Arial" panose="020B0604020202020204" pitchFamily="34" charset="0"/>
              </a:rPr>
              <a:t>I/O</a:t>
            </a:r>
            <a:r>
              <a:rPr lang="zh-CN" altLang="en-US" sz="2800" b="1" dirty="0">
                <a:sym typeface="Arial" panose="020B0604020202020204" pitchFamily="34" charset="0"/>
              </a:rPr>
              <a:t>系统</a:t>
            </a:r>
            <a:endParaRPr lang="en-US" altLang="zh-CN" sz="2800" b="1" dirty="0">
              <a:sym typeface="Arial" panose="020B0604020202020204" pitchFamily="34" charset="0"/>
            </a:endParaRPr>
          </a:p>
          <a:p>
            <a:pPr lvl="1"/>
            <a:r>
              <a:rPr lang="zh-CN" altLang="en-US" sz="2600" dirty="0">
                <a:cs typeface="Arial" panose="020B0604020202020204" pitchFamily="34" charset="0"/>
              </a:rPr>
              <a:t>完成计算机内部二进制信息与外部多种信息形式间的交流</a:t>
            </a:r>
            <a:endParaRPr lang="en-US" altLang="zh-CN" sz="2600" dirty="0">
              <a:cs typeface="Arial" panose="020B0604020202020204" pitchFamily="34" charset="0"/>
            </a:endParaRPr>
          </a:p>
          <a:p>
            <a:pPr lvl="1"/>
            <a:r>
              <a:rPr lang="zh-CN" altLang="en-US" sz="2600" dirty="0">
                <a:cs typeface="Arial" panose="020B0604020202020204" pitchFamily="34" charset="0"/>
              </a:rPr>
              <a:t>保证</a:t>
            </a:r>
            <a:r>
              <a:rPr lang="en-US" altLang="zh-CN" sz="2600" dirty="0">
                <a:cs typeface="Arial" panose="020B0604020202020204" pitchFamily="34" charset="0"/>
              </a:rPr>
              <a:t>CPU</a:t>
            </a:r>
            <a:r>
              <a:rPr lang="zh-CN" altLang="en-US" sz="2600" dirty="0">
                <a:cs typeface="Arial" panose="020B0604020202020204" pitchFamily="34" charset="0"/>
              </a:rPr>
              <a:t>能够正确选择</a:t>
            </a:r>
            <a:r>
              <a:rPr lang="en-US" altLang="zh-CN" sz="2600" dirty="0">
                <a:cs typeface="Arial" panose="020B0604020202020204" pitchFamily="34" charset="0"/>
              </a:rPr>
              <a:t>I/O</a:t>
            </a:r>
            <a:r>
              <a:rPr lang="zh-CN" altLang="en-US" sz="2600" dirty="0">
                <a:cs typeface="Arial" panose="020B0604020202020204" pitchFamily="34" charset="0"/>
              </a:rPr>
              <a:t>设备并实现对其控制，与数据传输</a:t>
            </a:r>
          </a:p>
          <a:p>
            <a:pPr lvl="1"/>
            <a:r>
              <a:rPr lang="zh-CN" altLang="en-US" sz="2600" dirty="0">
                <a:cs typeface="Arial" panose="020B0604020202020204" pitchFamily="34" charset="0"/>
              </a:rPr>
              <a:t>利用数据缓冲、合适的数据传送方式，实现主机外设间速度匹配</a:t>
            </a:r>
          </a:p>
          <a:p>
            <a:endParaRPr lang="zh-CN" altLang="en-US" sz="2800" dirty="0">
              <a:cs typeface="Arial" panose="020B0604020202020204" pitchFamily="34" charset="0"/>
            </a:endParaRPr>
          </a:p>
          <a:p>
            <a:endParaRPr lang="zh-CN" altLang="en-US" sz="2800" b="1" dirty="0">
              <a:sym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7D4BD4A-4018-438B-BE9A-8E99DB8E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943" y="4382064"/>
            <a:ext cx="3877357" cy="175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中断控制器工作流程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407" y="728663"/>
            <a:ext cx="6152398" cy="583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59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工作过程</a:t>
            </a:r>
          </a:p>
        </p:txBody>
      </p:sp>
      <p:sp>
        <p:nvSpPr>
          <p:cNvPr id="7475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主机启动设备</a:t>
            </a:r>
          </a:p>
          <a:p>
            <a:pPr eaLnBrk="1" hangingPunct="1"/>
            <a:r>
              <a:rPr lang="zh-CN" altLang="en-US" dirty="0"/>
              <a:t>设备准备传送 </a:t>
            </a:r>
          </a:p>
          <a:p>
            <a:pPr eaLnBrk="1" hangingPunct="1"/>
            <a:r>
              <a:rPr lang="zh-CN" altLang="en-US" dirty="0"/>
              <a:t>发中断请求信号 </a:t>
            </a:r>
          </a:p>
          <a:p>
            <a:pPr eaLnBrk="1" hangingPunct="1"/>
            <a:r>
              <a:rPr lang="zh-CN" altLang="en-US" dirty="0"/>
              <a:t>主机响应中断 </a:t>
            </a:r>
          </a:p>
          <a:p>
            <a:pPr eaLnBrk="1" hangingPunct="1"/>
            <a:r>
              <a:rPr lang="zh-CN" altLang="en-US" dirty="0"/>
              <a:t>数据传送 </a:t>
            </a:r>
          </a:p>
        </p:txBody>
      </p:sp>
    </p:spTree>
    <p:extLst>
      <p:ext uri="{BB962C8B-B14F-4D97-AF65-F5344CB8AC3E}">
        <p14:creationId xmlns:p14="http://schemas.microsoft.com/office/powerpoint/2010/main" val="2911574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0291" name="组合 3"/>
          <p:cNvGraphicFramePr>
            <a:graphicFrameLocks noGrp="1"/>
          </p:cNvGraphicFramePr>
          <p:nvPr/>
        </p:nvGraphicFramePr>
        <p:xfrm>
          <a:off x="4367214" y="1989138"/>
          <a:ext cx="3527425" cy="2332038"/>
        </p:xfrm>
        <a:graphic>
          <a:graphicData uri="http://schemas.openxmlformats.org/drawingml/2006/table">
            <a:tbl>
              <a:tblPr/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9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94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设备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屏    蔽    码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     B      C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1      1       1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44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0      1       0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0      1       1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CPU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0      0       0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6802" name="矩形 2"/>
          <p:cNvSpPr>
            <a:spLocks noGrp="1" noChangeArrowheads="1"/>
          </p:cNvSpPr>
          <p:nvPr>
            <p:ph type="body" idx="4294967295"/>
          </p:nvPr>
        </p:nvSpPr>
        <p:spPr>
          <a:xfrm>
            <a:off x="2135560" y="548680"/>
            <a:ext cx="7772400" cy="1303338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13.A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是与主机连接的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台设备，在硬件排队线路中，它们的响应优先级是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＞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＞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＞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，为改变中断处理的次序，将它们的中断屏蔽字设为</a:t>
            </a:r>
            <a:r>
              <a:rPr lang="en-US" altLang="zh-CN" sz="2100" dirty="0">
                <a:latin typeface="华文楷体" panose="02010600040101010101" pitchFamily="2" charset="-122"/>
                <a:ea typeface="华文楷体" panose="02010600040101010101" pitchFamily="2" charset="-122"/>
              </a:rPr>
              <a:t>:            </a:t>
            </a:r>
          </a:p>
        </p:txBody>
      </p:sp>
      <p:grpSp>
        <p:nvGrpSpPr>
          <p:cNvPr id="2060311" name="组合 23"/>
          <p:cNvGrpSpPr/>
          <p:nvPr/>
        </p:nvGrpSpPr>
        <p:grpSpPr bwMode="auto">
          <a:xfrm>
            <a:off x="2716213" y="5540376"/>
            <a:ext cx="7700962" cy="1057275"/>
            <a:chOff x="751" y="3490"/>
            <a:chExt cx="4851" cy="666"/>
          </a:xfrm>
        </p:grpSpPr>
        <p:sp>
          <p:nvSpPr>
            <p:cNvPr id="76825" name="直线 24"/>
            <p:cNvSpPr>
              <a:spLocks noChangeShapeType="1"/>
            </p:cNvSpPr>
            <p:nvPr/>
          </p:nvSpPr>
          <p:spPr bwMode="auto">
            <a:xfrm>
              <a:off x="1241" y="3684"/>
              <a:ext cx="3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6" name="直线 25"/>
            <p:cNvSpPr>
              <a:spLocks noChangeShapeType="1"/>
            </p:cNvSpPr>
            <p:nvPr/>
          </p:nvSpPr>
          <p:spPr bwMode="auto">
            <a:xfrm>
              <a:off x="1241" y="354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7" name="直线 26"/>
            <p:cNvSpPr>
              <a:spLocks noChangeShapeType="1"/>
            </p:cNvSpPr>
            <p:nvPr/>
          </p:nvSpPr>
          <p:spPr bwMode="auto">
            <a:xfrm>
              <a:off x="1865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8" name="直线 27"/>
            <p:cNvSpPr>
              <a:spLocks noChangeShapeType="1"/>
            </p:cNvSpPr>
            <p:nvPr/>
          </p:nvSpPr>
          <p:spPr bwMode="auto">
            <a:xfrm>
              <a:off x="2489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29" name="直线 28"/>
            <p:cNvSpPr>
              <a:spLocks noChangeShapeType="1"/>
            </p:cNvSpPr>
            <p:nvPr/>
          </p:nvSpPr>
          <p:spPr bwMode="auto">
            <a:xfrm>
              <a:off x="3017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30" name="直线 29"/>
            <p:cNvSpPr>
              <a:spLocks noChangeShapeType="1"/>
            </p:cNvSpPr>
            <p:nvPr/>
          </p:nvSpPr>
          <p:spPr bwMode="auto">
            <a:xfrm>
              <a:off x="3545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831" name="文本框 30"/>
            <p:cNvSpPr txBox="1">
              <a:spLocks noChangeArrowheads="1"/>
            </p:cNvSpPr>
            <p:nvPr/>
          </p:nvSpPr>
          <p:spPr bwMode="auto">
            <a:xfrm>
              <a:off x="1759" y="3708"/>
              <a:ext cx="19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20            40            60          80</a:t>
              </a:r>
            </a:p>
          </p:txBody>
        </p:sp>
        <p:sp>
          <p:nvSpPr>
            <p:cNvPr id="76832" name="文本框 31"/>
            <p:cNvSpPr txBox="1">
              <a:spLocks noChangeArrowheads="1"/>
            </p:cNvSpPr>
            <p:nvPr/>
          </p:nvSpPr>
          <p:spPr bwMode="auto">
            <a:xfrm>
              <a:off x="751" y="3490"/>
              <a:ext cx="43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zh-CN" altLang="en-US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中断</a:t>
              </a:r>
            </a:p>
            <a:p>
              <a:pPr algn="l" eaLnBrk="1" hangingPunct="1"/>
              <a:r>
                <a:rPr kumimoji="1" lang="zh-CN" altLang="en-US" sz="20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请求</a:t>
              </a:r>
            </a:p>
          </p:txBody>
        </p:sp>
        <p:sp>
          <p:nvSpPr>
            <p:cNvPr id="76833" name="文本框 32"/>
            <p:cNvSpPr txBox="1">
              <a:spLocks noChangeArrowheads="1"/>
            </p:cNvSpPr>
            <p:nvPr/>
          </p:nvSpPr>
          <p:spPr bwMode="auto">
            <a:xfrm>
              <a:off x="5119" y="3514"/>
              <a:ext cx="4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t(</a:t>
              </a:r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</a:t>
              </a:r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s)</a:t>
              </a:r>
            </a:p>
          </p:txBody>
        </p:sp>
        <p:sp>
          <p:nvSpPr>
            <p:cNvPr id="76834" name="文本框 33"/>
            <p:cNvSpPr txBox="1">
              <a:spLocks noChangeArrowheads="1"/>
            </p:cNvSpPr>
            <p:nvPr/>
          </p:nvSpPr>
          <p:spPr bwMode="auto">
            <a:xfrm>
              <a:off x="1149" y="3906"/>
              <a:ext cx="19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                     B    C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请求</a:t>
              </a:r>
            </a:p>
          </p:txBody>
        </p:sp>
        <p:sp>
          <p:nvSpPr>
            <p:cNvPr id="76835" name="直线 34"/>
            <p:cNvSpPr>
              <a:spLocks noChangeShapeType="1"/>
            </p:cNvSpPr>
            <p:nvPr/>
          </p:nvSpPr>
          <p:spPr bwMode="auto">
            <a:xfrm>
              <a:off x="2201" y="354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60323" name="矩形 35"/>
          <p:cNvSpPr>
            <a:spLocks noChangeArrowheads="1"/>
          </p:cNvSpPr>
          <p:nvPr/>
        </p:nvSpPr>
        <p:spPr bwMode="auto">
          <a:xfrm>
            <a:off x="2424113" y="4724401"/>
            <a:ext cx="77724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69900" indent="-469900" algn="just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请按下图所示时间轴给出的设备中断请求时刻，画出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执行程序的轨迹。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A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B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中断服务程序的时间宽度均为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20 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</a:t>
            </a:r>
            <a:r>
              <a:rPr lang="en-US" altLang="zh-CN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 s</a:t>
            </a:r>
            <a:r>
              <a:rPr lang="zh-CN" altLang="en-US" sz="19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8619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0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0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0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0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60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60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3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314" name="矩形 2"/>
          <p:cNvSpPr>
            <a:spLocks noGrp="1" noChangeArrowheads="1"/>
          </p:cNvSpPr>
          <p:nvPr>
            <p:ph type="body" idx="1"/>
          </p:nvPr>
        </p:nvSpPr>
        <p:spPr>
          <a:xfrm>
            <a:off x="2209800" y="1340769"/>
            <a:ext cx="7772400" cy="147637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100" dirty="0"/>
              <a:t>解：从中断屏蔽字看出，其处理优先级为：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100" dirty="0"/>
              <a:t>         </a:t>
            </a:r>
            <a:r>
              <a:rPr lang="en-US" altLang="zh-CN" sz="2100" dirty="0"/>
              <a:t>A&gt;C&gt;B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100" dirty="0"/>
              <a:t>         </a:t>
            </a:r>
            <a:r>
              <a:rPr lang="zh-CN" altLang="en-US" sz="2100" dirty="0"/>
              <a:t>故</a:t>
            </a:r>
            <a:r>
              <a:rPr lang="en-US" altLang="zh-CN" sz="2100" dirty="0"/>
              <a:t>CPU</a:t>
            </a:r>
            <a:r>
              <a:rPr lang="zh-CN" altLang="en-US" sz="2100" dirty="0"/>
              <a:t>运行轨迹如下：</a:t>
            </a:r>
          </a:p>
        </p:txBody>
      </p:sp>
      <p:sp>
        <p:nvSpPr>
          <p:cNvPr id="77828" name="直线 3"/>
          <p:cNvSpPr>
            <a:spLocks noChangeShapeType="1"/>
          </p:cNvSpPr>
          <p:nvPr/>
        </p:nvSpPr>
        <p:spPr bwMode="auto">
          <a:xfrm>
            <a:off x="3251200" y="5230267"/>
            <a:ext cx="6732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29" name="直线 4"/>
          <p:cNvSpPr>
            <a:spLocks noChangeShapeType="1"/>
          </p:cNvSpPr>
          <p:nvPr/>
        </p:nvSpPr>
        <p:spPr bwMode="auto">
          <a:xfrm>
            <a:off x="3287713" y="2961731"/>
            <a:ext cx="0" cy="2268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0" name="直线 5"/>
          <p:cNvSpPr>
            <a:spLocks noChangeShapeType="1"/>
          </p:cNvSpPr>
          <p:nvPr/>
        </p:nvSpPr>
        <p:spPr bwMode="auto">
          <a:xfrm>
            <a:off x="3287714" y="3214142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1" name="直线 6"/>
          <p:cNvSpPr>
            <a:spLocks noChangeShapeType="1"/>
          </p:cNvSpPr>
          <p:nvPr/>
        </p:nvSpPr>
        <p:spPr bwMode="auto">
          <a:xfrm>
            <a:off x="3322639" y="3861842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2" name="直线 7"/>
          <p:cNvSpPr>
            <a:spLocks noChangeShapeType="1"/>
          </p:cNvSpPr>
          <p:nvPr/>
        </p:nvSpPr>
        <p:spPr bwMode="auto">
          <a:xfrm>
            <a:off x="3322639" y="4511130"/>
            <a:ext cx="6372225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3" name="文本框 8"/>
          <p:cNvSpPr txBox="1">
            <a:spLocks noChangeArrowheads="1"/>
          </p:cNvSpPr>
          <p:nvPr/>
        </p:nvSpPr>
        <p:spPr bwMode="auto">
          <a:xfrm>
            <a:off x="2351089" y="4366668"/>
            <a:ext cx="1081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1"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</a:t>
            </a:r>
          </a:p>
        </p:txBody>
      </p:sp>
      <p:sp>
        <p:nvSpPr>
          <p:cNvPr id="77834" name="文本框 9"/>
          <p:cNvSpPr txBox="1">
            <a:spLocks noChangeArrowheads="1"/>
          </p:cNvSpPr>
          <p:nvPr/>
        </p:nvSpPr>
        <p:spPr bwMode="auto">
          <a:xfrm>
            <a:off x="2351089" y="3645943"/>
            <a:ext cx="1081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1" lang="zh-CN" altLang="en-US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</a:t>
            </a:r>
          </a:p>
        </p:txBody>
      </p:sp>
      <p:sp>
        <p:nvSpPr>
          <p:cNvPr id="77835" name="文本框 10"/>
          <p:cNvSpPr txBox="1">
            <a:spLocks noChangeArrowheads="1"/>
          </p:cNvSpPr>
          <p:nvPr/>
        </p:nvSpPr>
        <p:spPr bwMode="auto">
          <a:xfrm>
            <a:off x="2351089" y="3069681"/>
            <a:ext cx="1081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服务</a:t>
            </a:r>
          </a:p>
        </p:txBody>
      </p:sp>
      <p:sp>
        <p:nvSpPr>
          <p:cNvPr id="77836" name="直线 11"/>
          <p:cNvSpPr>
            <a:spLocks noChangeShapeType="1"/>
          </p:cNvSpPr>
          <p:nvPr/>
        </p:nvSpPr>
        <p:spPr bwMode="auto">
          <a:xfrm>
            <a:off x="4438650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7" name="直线 12"/>
          <p:cNvSpPr>
            <a:spLocks noChangeShapeType="1"/>
          </p:cNvSpPr>
          <p:nvPr/>
        </p:nvSpPr>
        <p:spPr bwMode="auto">
          <a:xfrm>
            <a:off x="5554663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8" name="直线 13"/>
          <p:cNvSpPr>
            <a:spLocks noChangeShapeType="1"/>
          </p:cNvSpPr>
          <p:nvPr/>
        </p:nvSpPr>
        <p:spPr bwMode="auto">
          <a:xfrm>
            <a:off x="6670675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39" name="直线 14"/>
          <p:cNvSpPr>
            <a:spLocks noChangeShapeType="1"/>
          </p:cNvSpPr>
          <p:nvPr/>
        </p:nvSpPr>
        <p:spPr bwMode="auto">
          <a:xfrm>
            <a:off x="7715250" y="5085806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40" name="直线 15"/>
          <p:cNvSpPr>
            <a:spLocks noChangeShapeType="1"/>
          </p:cNvSpPr>
          <p:nvPr/>
        </p:nvSpPr>
        <p:spPr bwMode="auto">
          <a:xfrm>
            <a:off x="8723313" y="5050881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41" name="文本框 16"/>
          <p:cNvSpPr txBox="1">
            <a:spLocks noChangeArrowheads="1"/>
          </p:cNvSpPr>
          <p:nvPr/>
        </p:nvSpPr>
        <p:spPr bwMode="auto">
          <a:xfrm>
            <a:off x="2314575" y="4977856"/>
            <a:ext cx="1081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</a:p>
        </p:txBody>
      </p:sp>
      <p:sp>
        <p:nvSpPr>
          <p:cNvPr id="77842" name="文本框 17"/>
          <p:cNvSpPr txBox="1">
            <a:spLocks noChangeArrowheads="1"/>
          </p:cNvSpPr>
          <p:nvPr/>
        </p:nvSpPr>
        <p:spPr bwMode="auto">
          <a:xfrm>
            <a:off x="3143251" y="5338218"/>
            <a:ext cx="468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7843" name="文本框 18"/>
          <p:cNvSpPr txBox="1">
            <a:spLocks noChangeArrowheads="1"/>
          </p:cNvSpPr>
          <p:nvPr/>
        </p:nvSpPr>
        <p:spPr bwMode="auto">
          <a:xfrm>
            <a:off x="4762501" y="5338218"/>
            <a:ext cx="468313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</a:p>
          <a:p>
            <a:pPr algn="l" eaLnBrk="1" hangingPunct="1">
              <a:spcBef>
                <a:spcPct val="50000"/>
              </a:spcBef>
            </a:pPr>
            <a:endParaRPr kumimoji="1" lang="en-US" altLang="zh-CN" sz="1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7844" name="文本框 19"/>
          <p:cNvSpPr txBox="1">
            <a:spLocks noChangeArrowheads="1"/>
          </p:cNvSpPr>
          <p:nvPr/>
        </p:nvSpPr>
        <p:spPr bwMode="auto">
          <a:xfrm>
            <a:off x="5375276" y="5374730"/>
            <a:ext cx="468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7845" name="直线 20"/>
          <p:cNvSpPr>
            <a:spLocks noChangeShapeType="1"/>
          </p:cNvSpPr>
          <p:nvPr/>
        </p:nvSpPr>
        <p:spPr bwMode="auto">
          <a:xfrm>
            <a:off x="4978400" y="5122318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3" name="直线 21"/>
          <p:cNvSpPr>
            <a:spLocks noChangeShapeType="1"/>
          </p:cNvSpPr>
          <p:nvPr/>
        </p:nvSpPr>
        <p:spPr bwMode="auto">
          <a:xfrm>
            <a:off x="3287712" y="4511130"/>
            <a:ext cx="1150938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4" name="直线 22"/>
          <p:cNvSpPr>
            <a:spLocks noChangeShapeType="1"/>
          </p:cNvSpPr>
          <p:nvPr/>
        </p:nvSpPr>
        <p:spPr bwMode="auto">
          <a:xfrm>
            <a:off x="4438650" y="4511131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5" name="直线 23"/>
          <p:cNvSpPr>
            <a:spLocks noChangeShapeType="1"/>
          </p:cNvSpPr>
          <p:nvPr/>
        </p:nvSpPr>
        <p:spPr bwMode="auto">
          <a:xfrm>
            <a:off x="4438650" y="5230267"/>
            <a:ext cx="53975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6" name="直线 24"/>
          <p:cNvSpPr>
            <a:spLocks noChangeShapeType="1"/>
          </p:cNvSpPr>
          <p:nvPr/>
        </p:nvSpPr>
        <p:spPr bwMode="auto">
          <a:xfrm>
            <a:off x="4978400" y="3861843"/>
            <a:ext cx="0" cy="13319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7" name="直线 25"/>
          <p:cNvSpPr>
            <a:spLocks noChangeShapeType="1"/>
          </p:cNvSpPr>
          <p:nvPr/>
        </p:nvSpPr>
        <p:spPr bwMode="auto">
          <a:xfrm>
            <a:off x="4978400" y="3861842"/>
            <a:ext cx="576263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8" name="直线 26"/>
          <p:cNvSpPr>
            <a:spLocks noChangeShapeType="1"/>
          </p:cNvSpPr>
          <p:nvPr/>
        </p:nvSpPr>
        <p:spPr bwMode="auto">
          <a:xfrm>
            <a:off x="5554663" y="3214142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39" name="直线 27"/>
          <p:cNvSpPr>
            <a:spLocks noChangeShapeType="1"/>
          </p:cNvSpPr>
          <p:nvPr/>
        </p:nvSpPr>
        <p:spPr bwMode="auto">
          <a:xfrm>
            <a:off x="5554663" y="3214142"/>
            <a:ext cx="1081086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0" name="直线 28"/>
          <p:cNvSpPr>
            <a:spLocks noChangeShapeType="1"/>
          </p:cNvSpPr>
          <p:nvPr/>
        </p:nvSpPr>
        <p:spPr bwMode="auto">
          <a:xfrm>
            <a:off x="6635749" y="3214142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1" name="直线 29"/>
          <p:cNvSpPr>
            <a:spLocks noChangeShapeType="1"/>
          </p:cNvSpPr>
          <p:nvPr/>
        </p:nvSpPr>
        <p:spPr bwMode="auto">
          <a:xfrm>
            <a:off x="6635749" y="3861842"/>
            <a:ext cx="576263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2" name="直线 30"/>
          <p:cNvSpPr>
            <a:spLocks noChangeShapeType="1"/>
          </p:cNvSpPr>
          <p:nvPr/>
        </p:nvSpPr>
        <p:spPr bwMode="auto">
          <a:xfrm>
            <a:off x="7212013" y="3861843"/>
            <a:ext cx="0" cy="136842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61343" name="直线 31"/>
          <p:cNvSpPr>
            <a:spLocks noChangeShapeType="1"/>
          </p:cNvSpPr>
          <p:nvPr/>
        </p:nvSpPr>
        <p:spPr bwMode="auto">
          <a:xfrm>
            <a:off x="7212013" y="5230267"/>
            <a:ext cx="1943102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857" name="文本框 32"/>
          <p:cNvSpPr txBox="1">
            <a:spLocks noChangeArrowheads="1"/>
          </p:cNvSpPr>
          <p:nvPr/>
        </p:nvSpPr>
        <p:spPr bwMode="auto">
          <a:xfrm>
            <a:off x="3935414" y="4906418"/>
            <a:ext cx="41036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华文新魏" panose="0201080004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20                40                 60              80</a:t>
            </a:r>
          </a:p>
        </p:txBody>
      </p:sp>
    </p:spTree>
    <p:extLst>
      <p:ext uri="{BB962C8B-B14F-4D97-AF65-F5344CB8AC3E}">
        <p14:creationId xmlns:p14="http://schemas.microsoft.com/office/powerpoint/2010/main" val="412607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1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1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1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61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06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000"/>
                                        <p:tgtEl>
                                          <p:spTgt spid="206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06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0"/>
                                        <p:tgtEl>
                                          <p:spTgt spid="206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206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000"/>
                                        <p:tgtEl>
                                          <p:spTgt spid="206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206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000"/>
                                        <p:tgtEl>
                                          <p:spTgt spid="206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206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000"/>
                                        <p:tgtEl>
                                          <p:spTgt spid="206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206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1333" grpId="0" animBg="1"/>
      <p:bldP spid="2061334" grpId="0" animBg="1"/>
      <p:bldP spid="2061335" grpId="0" animBg="1"/>
      <p:bldP spid="2061336" grpId="0" animBg="1"/>
      <p:bldP spid="2061337" grpId="0" animBg="1"/>
      <p:bldP spid="2061338" grpId="0" animBg="1"/>
      <p:bldP spid="2061339" grpId="0" animBg="1"/>
      <p:bldP spid="2061340" grpId="0" animBg="1"/>
      <p:bldP spid="2061341" grpId="0" animBg="1"/>
      <p:bldP spid="2061342" grpId="0" animBg="1"/>
      <p:bldP spid="20613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066482"/>
            <a:ext cx="9558655" cy="128016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1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单选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
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为了便于实现多级中断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保存现场信息最有效的办法是采用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)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堆栈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1932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通用寄存器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941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外存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1271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存储器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368420"/>
            <a:ext cx="3234055" cy="170816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B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不能用通用寄存器保存现场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因为通用寄存器在中断服务程序中会被覆盖。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外存太慢。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不对</a:t>
            </a:r>
            <a:r>
              <a:rPr lang="en-US" altLang="zh-CN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1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描述不准确。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dirty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2</a:t>
              </a:r>
              <a:r>
                <a:rPr lang="zh-CN" altLang="en-US" sz="2000" dirty="0">
                  <a:solidFill>
                    <a:srgbClr val="808080"/>
                  </a:solidFill>
                  <a:latin typeface="Microsoft Yahei"/>
                  <a:ea typeface="Microsoft Yahei"/>
                  <a:sym typeface="Microsoft Yahei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8444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868363"/>
            <a:ext cx="9595169" cy="167640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
CPU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响应中断时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进入“中断周期”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采用硬件方法保护并更新程序计数器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PC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内容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而不是由软件完成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主要是为了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)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63042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能进入中断处理程序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并能正确返回源程序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3583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易于编制中断处理程序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3253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提高中断响应的速度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2262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节省主存空间</a:t>
            </a: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780540"/>
            <a:ext cx="3308731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AC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,B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没有这个作用。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5377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066482"/>
            <a:ext cx="8269605" cy="128016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4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
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下面有关“中断”的叙述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正确的是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 )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491855" cy="61555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为了保证中断服务程序执行完毕以后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能正确返回到被中断的断点继续执行程序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必须进行现场保存操作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6254"/>
            <a:ext cx="8525194" cy="47705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5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CPU</a:t>
            </a:r>
            <a:r>
              <a:rPr lang="zh-CN" altLang="en-US" sz="25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响应中断时暂停运行当前程序</a:t>
            </a:r>
            <a:r>
              <a:rPr lang="en-US" altLang="zh-CN" sz="25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5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自动转移到中断服务程序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5564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中断方式一般适用于随机出现的服务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502310"/>
            <a:ext cx="7050405" cy="35394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一旦有中断请求出现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,CPU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立即停止当前指令的执行</a:t>
            </a:r>
            <a:r>
              <a:rPr lang="en-US" altLang="zh-CN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17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转而去受理中断请求</a:t>
            </a: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矩形 16"/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582420"/>
            <a:ext cx="3234055" cy="128016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ABC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正确。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错误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不能立即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而是一条指令结束之后。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3442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>
            <p:custDataLst>
              <p:tags r:id="rId3"/>
            </p:custDataLst>
          </p:nvPr>
        </p:nvSpPr>
        <p:spPr>
          <a:xfrm>
            <a:off x="1219200" y="1462723"/>
            <a:ext cx="4802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5 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中断向量地址是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)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</a:p>
        </p:txBody>
      </p:sp>
      <p:sp>
        <p:nvSpPr>
          <p:cNvPr id="9" name="TextBox 8"/>
          <p:cNvSpPr txBox="1"/>
          <p:nvPr>
            <p:custDataLst>
              <p:tags r:id="rId4"/>
            </p:custDataLst>
          </p:nvPr>
        </p:nvSpPr>
        <p:spPr>
          <a:xfrm>
            <a:off x="2438400" y="2863691"/>
            <a:ext cx="49041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中断服务程序入口地址的指示器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5716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6"/>
            </p:custDataLst>
          </p:nvPr>
        </p:nvSpPr>
        <p:spPr>
          <a:xfrm>
            <a:off x="2438400" y="3720941"/>
            <a:ext cx="2592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子程序入口地址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8"/>
            </p:custDataLst>
          </p:nvPr>
        </p:nvSpPr>
        <p:spPr>
          <a:xfrm>
            <a:off x="2438400" y="4578191"/>
            <a:ext cx="2262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中断返回地址</a:t>
            </a: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10"/>
            </p:custDataLst>
          </p:nvPr>
        </p:nvSpPr>
        <p:spPr>
          <a:xfrm>
            <a:off x="2438400" y="5435441"/>
            <a:ext cx="35833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中断服务程序入口地址</a:t>
            </a:r>
          </a:p>
        </p:txBody>
      </p:sp>
      <p:sp>
        <p:nvSpPr>
          <p:cNvPr id="16" name="椭圆 15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716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22" name="TextBox 21"/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/>
                <a:ea typeface="Microsoft Yahei"/>
                <a:sym typeface="Microsoft Yahei"/>
              </a:rPr>
              <a:t>以上版本</a:t>
            </a:r>
          </a:p>
        </p:txBody>
      </p:sp>
      <p:sp>
        <p:nvSpPr>
          <p:cNvPr id="23" name="TextBox 22"/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/>
            </a:endParaRPr>
          </a:p>
        </p:txBody>
      </p:sp>
      <p:sp>
        <p:nvSpPr>
          <p:cNvPr id="24" name="TextBox 23"/>
          <p:cNvSpPr txBox="1"/>
          <p:nvPr>
            <p:custDataLst>
              <p:tags r:id="rId14"/>
            </p:custDataLst>
          </p:nvPr>
        </p:nvSpPr>
        <p:spPr>
          <a:xfrm>
            <a:off x="12827000" y="1780540"/>
            <a:ext cx="3135630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正确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注意是中断向量的地址</a:t>
            </a:r>
            <a:r>
              <a:rPr lang="en-US" altLang="zh-CN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地址。</a:t>
            </a:r>
          </a:p>
        </p:txBody>
      </p:sp>
      <p:sp>
        <p:nvSpPr>
          <p:cNvPr id="25" name="圆角矩形 24"/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21" name="组合 20"/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8" name="RemarkBack"/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Block"/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TitleText"/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答案解析</a:t>
              </a:r>
            </a:p>
          </p:txBody>
        </p:sp>
      </p:grpSp>
      <p:sp>
        <p:nvSpPr>
          <p:cNvPr id="26" name="RemarkBack"/>
          <p:cNvSpPr/>
          <p:nvPr>
            <p:custDataLst>
              <p:tags r:id="rId17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/>
          <p:cNvSpPr/>
          <p:nvPr>
            <p:custDataLst>
              <p:tags r:id="rId18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/>
          <p:cNvSpPr txBox="1"/>
          <p:nvPr>
            <p:custDataLst>
              <p:tags r:id="rId19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答案解析</a:t>
            </a:r>
          </a:p>
        </p:txBody>
      </p:sp>
      <p:grpSp>
        <p:nvGrpSpPr>
          <p:cNvPr id="7" name="组合 6"/>
          <p:cNvGrpSpPr/>
          <p:nvPr>
            <p:custDataLst>
              <p:tags r:id="rId20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单选题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2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8734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1219200" y="1066482"/>
            <a:ext cx="9753600" cy="128016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7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多选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(3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分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)
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如果机器采用中断方式进行输入和输出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发生中断请求条件的是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(   )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。</a:t>
            </a: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3165793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一次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DMA 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操作结束</a:t>
            </a: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1" name="TextBox 10"/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29673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一次 </a:t>
            </a:r>
            <a:r>
              <a:rPr lang="en-US" altLang="zh-CN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I/O </a:t>
            </a:r>
            <a:r>
              <a:rPr lang="zh-CN" altLang="en-US" sz="260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操作结束</a:t>
            </a: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3" name="TextBox 12"/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2922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机器内部发生故障</a:t>
            </a: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5" name="TextBox 14"/>
          <p:cNvSpPr txBox="1"/>
          <p:nvPr>
            <p:custDataLst>
              <p:tags r:id="rId9"/>
            </p:custDataLst>
          </p:nvPr>
        </p:nvSpPr>
        <p:spPr>
          <a:xfrm>
            <a:off x="2438400" y="5419368"/>
            <a:ext cx="6521768" cy="49244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/>
                <a:ea typeface="Microsoft Yahei"/>
                <a:sym typeface="Microsoft Yahei"/>
              </a:rPr>
              <a:t>一条指令执行结束</a:t>
            </a:r>
          </a:p>
        </p:txBody>
      </p:sp>
      <p:sp>
        <p:nvSpPr>
          <p:cNvPr id="16" name="矩形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/>
              <a:ea typeface="Microsoft Yahei"/>
              <a:sym typeface="Microsoft Yahei"/>
            </a:endParaRPr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/>
                <a:ea typeface="Microsoft Yahei"/>
                <a:sym typeface="Microsoft Yahei"/>
              </a:rPr>
              <a:t>提交</a:t>
            </a:r>
          </a:p>
        </p:txBody>
      </p:sp>
      <p:grpSp>
        <p:nvGrpSpPr>
          <p:cNvPr id="7" name="组合 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3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/>
                  <a:ea typeface="Microsoft Yahei"/>
                  <a:sym typeface="Microsoft Yahei"/>
                </a:rPr>
                <a:t>多选题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0876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9AF7A-20B3-49DE-8362-4B942F3C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2" y="86416"/>
            <a:ext cx="6520875" cy="754412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本节重点</a:t>
            </a:r>
          </a:p>
        </p:txBody>
      </p:sp>
      <p:sp>
        <p:nvSpPr>
          <p:cNvPr id="14" name="AutoShape 19">
            <a:extLst>
              <a:ext uri="{FF2B5EF4-FFF2-40B4-BE49-F238E27FC236}">
                <a16:creationId xmlns:a16="http://schemas.microsoft.com/office/drawing/2014/main" id="{39DE301F-EB7D-4EDC-A434-B38B6526E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695" y="2416187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2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5" name="AutoShape 19">
            <a:extLst>
              <a:ext uri="{FF2B5EF4-FFF2-40B4-BE49-F238E27FC236}">
                <a16:creationId xmlns:a16="http://schemas.microsoft.com/office/drawing/2014/main" id="{CE4E622B-A04B-4A67-A324-A02126C62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956" y="3241132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3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E33C8A-D6A1-46BE-9ABA-BAEB2BD6E693}"/>
              </a:ext>
            </a:extLst>
          </p:cNvPr>
          <p:cNvSpPr/>
          <p:nvPr/>
        </p:nvSpPr>
        <p:spPr>
          <a:xfrm>
            <a:off x="2636977" y="1542315"/>
            <a:ext cx="7723874" cy="487891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中断的原理与概念</a:t>
            </a:r>
            <a:endParaRPr lang="en-US" altLang="zh-CN" sz="280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17" name="矩形 3">
            <a:extLst>
              <a:ext uri="{FF2B5EF4-FFF2-40B4-BE49-F238E27FC236}">
                <a16:creationId xmlns:a16="http://schemas.microsoft.com/office/drawing/2014/main" id="{B52F90C6-2ADD-4562-8F6E-41D989D6B5EA}"/>
              </a:ext>
            </a:extLst>
          </p:cNvPr>
          <p:cNvSpPr/>
          <p:nvPr/>
        </p:nvSpPr>
        <p:spPr>
          <a:xfrm>
            <a:off x="2636977" y="2336279"/>
            <a:ext cx="7723874" cy="53181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中断响应流程与条件</a:t>
            </a:r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590C5621-2FDF-484B-AC47-2882D9255860}"/>
              </a:ext>
            </a:extLst>
          </p:cNvPr>
          <p:cNvSpPr/>
          <p:nvPr/>
        </p:nvSpPr>
        <p:spPr>
          <a:xfrm>
            <a:off x="2632238" y="3198444"/>
            <a:ext cx="7723874" cy="51561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中断源、中断屏蔽、中断优先级、中断嵌套</a:t>
            </a:r>
          </a:p>
        </p:txBody>
      </p:sp>
      <p:sp>
        <p:nvSpPr>
          <p:cNvPr id="20" name="AutoShape 19">
            <a:extLst>
              <a:ext uri="{FF2B5EF4-FFF2-40B4-BE49-F238E27FC236}">
                <a16:creationId xmlns:a16="http://schemas.microsoft.com/office/drawing/2014/main" id="{526DA1AB-1900-4689-A0F2-9A99C357F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217" y="4085925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4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矩形 3">
            <a:extLst>
              <a:ext uri="{FF2B5EF4-FFF2-40B4-BE49-F238E27FC236}">
                <a16:creationId xmlns:a16="http://schemas.microsoft.com/office/drawing/2014/main" id="{E987D82E-4508-4D2D-9FE5-5B67C05ED1F8}"/>
              </a:ext>
            </a:extLst>
          </p:cNvPr>
          <p:cNvSpPr/>
          <p:nvPr/>
        </p:nvSpPr>
        <p:spPr>
          <a:xfrm>
            <a:off x="2627498" y="4040257"/>
            <a:ext cx="7729487" cy="564527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中断识别（获取中断入口地址）</a:t>
            </a:r>
          </a:p>
        </p:txBody>
      </p:sp>
      <p:sp>
        <p:nvSpPr>
          <p:cNvPr id="25" name="AutoShape 19">
            <a:extLst>
              <a:ext uri="{FF2B5EF4-FFF2-40B4-BE49-F238E27FC236}">
                <a16:creationId xmlns:a16="http://schemas.microsoft.com/office/drawing/2014/main" id="{39DE301F-EB7D-4EDC-A434-B38B6526E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216" y="1570816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1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AutoShape 19">
            <a:extLst>
              <a:ext uri="{FF2B5EF4-FFF2-40B4-BE49-F238E27FC236}">
                <a16:creationId xmlns:a16="http://schemas.microsoft.com/office/drawing/2014/main" id="{526DA1AB-1900-4689-A0F2-9A99C357F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216" y="5067665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5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矩形 3">
            <a:extLst>
              <a:ext uri="{FF2B5EF4-FFF2-40B4-BE49-F238E27FC236}">
                <a16:creationId xmlns:a16="http://schemas.microsoft.com/office/drawing/2014/main" id="{E987D82E-4508-4D2D-9FE5-5B67C05ED1F8}"/>
              </a:ext>
            </a:extLst>
          </p:cNvPr>
          <p:cNvSpPr/>
          <p:nvPr/>
        </p:nvSpPr>
        <p:spPr>
          <a:xfrm>
            <a:off x="2637497" y="5021997"/>
            <a:ext cx="7729487" cy="564527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80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+mn-ea"/>
              </a:rPr>
              <a:t>动态改变中断优先级的方法</a:t>
            </a:r>
          </a:p>
        </p:txBody>
      </p:sp>
    </p:spTree>
    <p:extLst>
      <p:ext uri="{BB962C8B-B14F-4D97-AF65-F5344CB8AC3E}">
        <p14:creationId xmlns:p14="http://schemas.microsoft.com/office/powerpoint/2010/main" val="163986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外围设备的定时方式</a:t>
            </a:r>
          </a:p>
        </p:txBody>
      </p:sp>
      <p:sp>
        <p:nvSpPr>
          <p:cNvPr id="28676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外围设备种类繁多，不同设备在速度上差异甚远，信号格式也不尽相同，如何将不同速度的设备与高速运转的主机相连？如何同步</a:t>
            </a:r>
            <a:r>
              <a:rPr lang="en-US" altLang="zh-CN" dirty="0"/>
              <a:t>?</a:t>
            </a:r>
          </a:p>
          <a:p>
            <a:pPr eaLnBrk="1" hangingPunct="1"/>
            <a:r>
              <a:rPr lang="zh-CN" altLang="en-US" dirty="0"/>
              <a:t>输入输出设备与</a:t>
            </a:r>
            <a:r>
              <a:rPr lang="en-US" altLang="zh-CN" dirty="0"/>
              <a:t>CPU</a:t>
            </a:r>
            <a:r>
              <a:rPr lang="zh-CN" altLang="en-US" dirty="0"/>
              <a:t>交换数据的基本过程</a:t>
            </a:r>
          </a:p>
          <a:p>
            <a:pPr lvl="1" eaLnBrk="1" hangingPunct="1"/>
            <a:r>
              <a:rPr lang="zh-CN" altLang="en-US" sz="2400" dirty="0"/>
              <a:t>输入过程</a:t>
            </a:r>
          </a:p>
          <a:p>
            <a:pPr lvl="1" eaLnBrk="1" hangingPunct="1"/>
            <a:r>
              <a:rPr lang="zh-CN" altLang="en-US" sz="2400" dirty="0"/>
              <a:t>输出过程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8611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A32CCD-A7D3-4969-AC7A-C66B9CF73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5" name="标题 6">
            <a:extLst>
              <a:ext uri="{FF2B5EF4-FFF2-40B4-BE49-F238E27FC236}">
                <a16:creationId xmlns:a16="http://schemas.microsoft.com/office/drawing/2014/main" id="{98412105-7B32-4045-BF1F-FB35E8E9D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250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输入输出过程</a:t>
            </a:r>
          </a:p>
        </p:txBody>
      </p:sp>
      <p:sp>
        <p:nvSpPr>
          <p:cNvPr id="29700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输入过程</a:t>
            </a:r>
          </a:p>
          <a:p>
            <a:pPr lvl="1" eaLnBrk="1" hangingPunct="1"/>
            <a:r>
              <a:rPr lang="en-US" altLang="zh-CN" sz="2200" dirty="0"/>
              <a:t>CPU</a:t>
            </a:r>
            <a:r>
              <a:rPr lang="zh-CN" altLang="en-US" sz="2200" dirty="0"/>
              <a:t>将一个地址放在地址总线上，选择设备</a:t>
            </a:r>
          </a:p>
          <a:p>
            <a:pPr lvl="1" eaLnBrk="1" hangingPunct="1"/>
            <a:r>
              <a:rPr lang="en-US" altLang="zh-CN" sz="2200" dirty="0">
                <a:solidFill>
                  <a:srgbClr val="3333CC"/>
                </a:solidFill>
              </a:rPr>
              <a:t>CPU</a:t>
            </a:r>
            <a:r>
              <a:rPr lang="zh-CN" altLang="en-US" sz="2200" dirty="0">
                <a:solidFill>
                  <a:srgbClr val="3333CC"/>
                </a:solidFill>
              </a:rPr>
              <a:t>等候输入设备的数据成为有效</a:t>
            </a:r>
          </a:p>
          <a:p>
            <a:pPr lvl="1" eaLnBrk="1" hangingPunct="1"/>
            <a:r>
              <a:rPr lang="en-US" altLang="zh-CN" sz="2200" dirty="0"/>
              <a:t>CPU</a:t>
            </a:r>
            <a:r>
              <a:rPr lang="zh-CN" altLang="en-US" sz="2200" dirty="0"/>
              <a:t>从数据总线读入数据</a:t>
            </a:r>
          </a:p>
          <a:p>
            <a:pPr eaLnBrk="1" hangingPunct="1"/>
            <a:r>
              <a:rPr lang="zh-CN" altLang="en-US" dirty="0"/>
              <a:t>输出过程</a:t>
            </a:r>
          </a:p>
          <a:p>
            <a:pPr lvl="1" eaLnBrk="1" hangingPunct="1"/>
            <a:r>
              <a:rPr lang="en-US" altLang="zh-CN" sz="2200" dirty="0"/>
              <a:t>CPU</a:t>
            </a:r>
            <a:r>
              <a:rPr lang="zh-CN" altLang="en-US" sz="2200" dirty="0"/>
              <a:t>将一个地址放在地址总线上，选择设备</a:t>
            </a:r>
          </a:p>
          <a:p>
            <a:pPr lvl="1" eaLnBrk="1" hangingPunct="1"/>
            <a:r>
              <a:rPr lang="en-US" altLang="zh-CN" sz="2200" dirty="0"/>
              <a:t>CPU</a:t>
            </a:r>
            <a:r>
              <a:rPr lang="zh-CN" altLang="en-US" sz="2200" dirty="0"/>
              <a:t>把数据放在数据总线上；</a:t>
            </a:r>
          </a:p>
          <a:p>
            <a:pPr lvl="1" eaLnBrk="1" hangingPunct="1"/>
            <a:r>
              <a:rPr lang="zh-CN" altLang="en-US" sz="2200" dirty="0">
                <a:solidFill>
                  <a:srgbClr val="3333CC"/>
                </a:solidFill>
              </a:rPr>
              <a:t>输出设备认为数据有效，</a:t>
            </a:r>
            <a:r>
              <a:rPr lang="zh-CN" altLang="en-US" sz="2200" dirty="0"/>
              <a:t>取走数据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204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不同设备的定时</a:t>
            </a:r>
          </a:p>
        </p:txBody>
      </p:sp>
      <p:sp>
        <p:nvSpPr>
          <p:cNvPr id="30724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如何判断数据有效是外设定时的关键；</a:t>
            </a:r>
          </a:p>
          <a:p>
            <a:r>
              <a:rPr lang="zh-CN" altLang="en-US" dirty="0"/>
              <a:t>速度不同的外围设备共有三种定时；</a:t>
            </a:r>
          </a:p>
          <a:p>
            <a:pPr lvl="1"/>
            <a:r>
              <a:rPr lang="zh-CN" altLang="en-US" sz="2400" dirty="0"/>
              <a:t>速度极慢或简单的外围设备</a:t>
            </a:r>
            <a:r>
              <a:rPr lang="en-US" altLang="zh-CN" sz="2400" dirty="0"/>
              <a:t>(</a:t>
            </a:r>
            <a:r>
              <a:rPr lang="zh-CN" altLang="en-US" sz="2400" dirty="0"/>
              <a:t>机械开关，显示二极管</a:t>
            </a:r>
            <a:r>
              <a:rPr lang="en-US" altLang="zh-CN" sz="2400" dirty="0"/>
              <a:t>)</a:t>
            </a:r>
          </a:p>
          <a:p>
            <a:pPr lvl="2"/>
            <a:r>
              <a:rPr lang="zh-CN" altLang="en-US" sz="2400" dirty="0"/>
              <a:t>直接输入输出</a:t>
            </a:r>
          </a:p>
          <a:p>
            <a:pPr lvl="1"/>
            <a:r>
              <a:rPr lang="zh-CN" altLang="en-US" sz="2400" dirty="0"/>
              <a:t>慢速或中速的外围设备</a:t>
            </a:r>
            <a:endParaRPr lang="en-US" altLang="zh-CN" sz="2400" dirty="0"/>
          </a:p>
          <a:p>
            <a:pPr lvl="2"/>
            <a:r>
              <a:rPr lang="zh-CN" altLang="en-US" sz="2400" dirty="0"/>
              <a:t>异步定时</a:t>
            </a:r>
            <a:endParaRPr lang="en-US" altLang="zh-CN" sz="2400" dirty="0"/>
          </a:p>
          <a:p>
            <a:pPr lvl="1"/>
            <a:r>
              <a:rPr lang="zh-CN" altLang="en-US" sz="2400" dirty="0"/>
              <a:t>高速的外围设备</a:t>
            </a:r>
            <a:endParaRPr lang="en-US" altLang="zh-CN" sz="2400" dirty="0"/>
          </a:p>
          <a:p>
            <a:pPr lvl="2"/>
            <a:r>
              <a:rPr lang="zh-CN" altLang="en-US" sz="2400" dirty="0"/>
              <a:t>同步定时</a:t>
            </a:r>
          </a:p>
        </p:txBody>
      </p:sp>
    </p:spTree>
    <p:extLst>
      <p:ext uri="{BB962C8B-B14F-4D97-AF65-F5344CB8AC3E}">
        <p14:creationId xmlns:p14="http://schemas.microsoft.com/office/powerpoint/2010/main" val="95816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信息交换方式</a:t>
            </a:r>
          </a:p>
        </p:txBody>
      </p:sp>
      <p:sp>
        <p:nvSpPr>
          <p:cNvPr id="31748" name="矩形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程序查询方式</a:t>
            </a:r>
          </a:p>
          <a:p>
            <a:pPr eaLnBrk="1" hangingPunct="1"/>
            <a:r>
              <a:rPr lang="zh-CN" altLang="en-US"/>
              <a:t>程序中断方式</a:t>
            </a:r>
          </a:p>
          <a:p>
            <a:pPr eaLnBrk="1" hangingPunct="1"/>
            <a:r>
              <a:rPr lang="zh-CN" altLang="en-US"/>
              <a:t>直接内存访问方式</a:t>
            </a:r>
          </a:p>
          <a:p>
            <a:pPr eaLnBrk="1" hangingPunct="1"/>
            <a:r>
              <a:rPr lang="zh-CN" altLang="en-US"/>
              <a:t>通道方式</a:t>
            </a:r>
          </a:p>
          <a:p>
            <a:pPr eaLnBrk="1" hangingPunct="1"/>
            <a:r>
              <a:rPr lang="zh-CN" altLang="en-US"/>
              <a:t>外围处理机方式</a:t>
            </a:r>
          </a:p>
        </p:txBody>
      </p:sp>
    </p:spTree>
    <p:extLst>
      <p:ext uri="{BB962C8B-B14F-4D97-AF65-F5344CB8AC3E}">
        <p14:creationId xmlns:p14="http://schemas.microsoft.com/office/powerpoint/2010/main" val="55850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程序查询方式</a:t>
            </a:r>
          </a:p>
        </p:txBody>
      </p:sp>
      <p:sp>
        <p:nvSpPr>
          <p:cNvPr id="33816" name="直线 23"/>
          <p:cNvSpPr>
            <a:spLocks noChangeShapeType="1"/>
          </p:cNvSpPr>
          <p:nvPr/>
        </p:nvSpPr>
        <p:spPr bwMode="auto">
          <a:xfrm flipH="1">
            <a:off x="3784104" y="1742728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817" name="直线 24"/>
          <p:cNvSpPr>
            <a:spLocks noChangeShapeType="1"/>
          </p:cNvSpPr>
          <p:nvPr/>
        </p:nvSpPr>
        <p:spPr bwMode="auto">
          <a:xfrm>
            <a:off x="5231904" y="1742728"/>
            <a:ext cx="0" cy="365219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819" name="直线 26"/>
          <p:cNvSpPr>
            <a:spLocks noChangeShapeType="1"/>
          </p:cNvSpPr>
          <p:nvPr/>
        </p:nvSpPr>
        <p:spPr bwMode="auto">
          <a:xfrm>
            <a:off x="2031504" y="1742728"/>
            <a:ext cx="0" cy="105916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33820" name="直线 27"/>
          <p:cNvSpPr>
            <a:spLocks noChangeShapeType="1"/>
          </p:cNvSpPr>
          <p:nvPr/>
        </p:nvSpPr>
        <p:spPr bwMode="auto">
          <a:xfrm>
            <a:off x="2031504" y="1742728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031504" y="2492580"/>
            <a:ext cx="1267398" cy="336550"/>
            <a:chOff x="507503" y="2424013"/>
            <a:chExt cx="1267398" cy="336550"/>
          </a:xfrm>
        </p:grpSpPr>
        <p:sp>
          <p:nvSpPr>
            <p:cNvPr id="33818" name="直线 25"/>
            <p:cNvSpPr>
              <a:spLocks noChangeShapeType="1"/>
            </p:cNvSpPr>
            <p:nvPr/>
          </p:nvSpPr>
          <p:spPr bwMode="auto">
            <a:xfrm flipH="1">
              <a:off x="507503" y="2733328"/>
              <a:ext cx="11833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1" name="文本框 28"/>
            <p:cNvSpPr txBox="1">
              <a:spLocks noChangeArrowheads="1"/>
            </p:cNvSpPr>
            <p:nvPr/>
          </p:nvSpPr>
          <p:spPr bwMode="auto">
            <a:xfrm>
              <a:off x="1317701" y="2424013"/>
              <a:ext cx="457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17504" y="5055660"/>
            <a:ext cx="914400" cy="339260"/>
            <a:chOff x="2793504" y="5055660"/>
            <a:chExt cx="914400" cy="339260"/>
          </a:xfrm>
        </p:grpSpPr>
        <p:sp>
          <p:nvSpPr>
            <p:cNvPr id="33815" name="直线 22"/>
            <p:cNvSpPr>
              <a:spLocks noChangeShapeType="1"/>
            </p:cNvSpPr>
            <p:nvPr/>
          </p:nvSpPr>
          <p:spPr bwMode="auto">
            <a:xfrm>
              <a:off x="2793504" y="5394920"/>
              <a:ext cx="914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22" name="文本框 29"/>
            <p:cNvSpPr txBox="1">
              <a:spLocks noChangeArrowheads="1"/>
            </p:cNvSpPr>
            <p:nvPr/>
          </p:nvSpPr>
          <p:spPr bwMode="auto">
            <a:xfrm>
              <a:off x="2934961" y="5055660"/>
              <a:ext cx="457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华文新魏" panose="02010800040101010101" pitchFamily="2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kumimoji="1"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793504" y="2948435"/>
            <a:ext cx="1981200" cy="637431"/>
            <a:chOff x="1269504" y="2948434"/>
            <a:chExt cx="1981200" cy="637431"/>
          </a:xfrm>
        </p:grpSpPr>
        <p:sp>
          <p:nvSpPr>
            <p:cNvPr id="33798" name="文本框 5"/>
            <p:cNvSpPr txBox="1">
              <a:spLocks noChangeArrowheads="1"/>
            </p:cNvSpPr>
            <p:nvPr/>
          </p:nvSpPr>
          <p:spPr bwMode="auto">
            <a:xfrm>
              <a:off x="1269504" y="3278088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</a:t>
              </a:r>
              <a:r>
                <a:rPr lang="zh-CN" altLang="en-US" dirty="0"/>
                <a:t>传送数据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260104" y="2948434"/>
              <a:ext cx="505271" cy="336550"/>
              <a:chOff x="2260104" y="2948434"/>
              <a:chExt cx="505271" cy="336550"/>
            </a:xfrm>
          </p:grpSpPr>
          <p:sp>
            <p:nvSpPr>
              <p:cNvPr id="33809" name="直线 16"/>
              <p:cNvSpPr>
                <a:spLocks noChangeShapeType="1"/>
              </p:cNvSpPr>
              <p:nvPr/>
            </p:nvSpPr>
            <p:spPr bwMode="auto">
              <a:xfrm>
                <a:off x="2260104" y="2961928"/>
                <a:ext cx="0" cy="316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23" name="文本框 30"/>
              <p:cNvSpPr txBox="1">
                <a:spLocks noChangeArrowheads="1"/>
              </p:cNvSpPr>
              <p:nvPr/>
            </p:nvSpPr>
            <p:spPr bwMode="auto">
              <a:xfrm>
                <a:off x="2308175" y="2948434"/>
                <a:ext cx="45720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2793504" y="5577966"/>
            <a:ext cx="1981200" cy="1019386"/>
            <a:chOff x="1269504" y="5577966"/>
            <a:chExt cx="1981200" cy="1019386"/>
          </a:xfrm>
        </p:grpSpPr>
        <p:sp>
          <p:nvSpPr>
            <p:cNvPr id="33801" name="文本框 8"/>
            <p:cNvSpPr txBox="1">
              <a:spLocks noChangeArrowheads="1"/>
            </p:cNvSpPr>
            <p:nvPr/>
          </p:nvSpPr>
          <p:spPr bwMode="auto">
            <a:xfrm>
              <a:off x="1269504" y="5919936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</a:t>
              </a:r>
              <a:r>
                <a:rPr lang="zh-CN" altLang="en-US" dirty="0"/>
                <a:t>关闭设备</a:t>
              </a:r>
            </a:p>
          </p:txBody>
        </p:sp>
        <p:sp>
          <p:nvSpPr>
            <p:cNvPr id="33814" name="直线 21"/>
            <p:cNvSpPr>
              <a:spLocks noChangeShapeType="1"/>
            </p:cNvSpPr>
            <p:nvPr/>
          </p:nvSpPr>
          <p:spPr bwMode="auto">
            <a:xfrm>
              <a:off x="2236167" y="6300936"/>
              <a:ext cx="0" cy="2964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211015" y="5577966"/>
              <a:ext cx="457200" cy="347824"/>
              <a:chOff x="2211015" y="5577966"/>
              <a:chExt cx="457200" cy="347824"/>
            </a:xfrm>
          </p:grpSpPr>
          <p:sp>
            <p:nvSpPr>
              <p:cNvPr id="33813" name="直线 20"/>
              <p:cNvSpPr>
                <a:spLocks noChangeShapeType="1"/>
              </p:cNvSpPr>
              <p:nvPr/>
            </p:nvSpPr>
            <p:spPr bwMode="auto">
              <a:xfrm>
                <a:off x="2236167" y="5577966"/>
                <a:ext cx="0" cy="3419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824" name="文本框 31"/>
              <p:cNvSpPr txBox="1">
                <a:spLocks noChangeArrowheads="1"/>
              </p:cNvSpPr>
              <p:nvPr/>
            </p:nvSpPr>
            <p:spPr bwMode="auto">
              <a:xfrm>
                <a:off x="2211015" y="5589240"/>
                <a:ext cx="457200" cy="336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1pPr>
                <a:lvl2pPr marL="742950" indent="-28575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2pPr>
                <a:lvl3pPr marL="11430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3pPr>
                <a:lvl4pPr marL="16002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4pPr>
                <a:lvl5pPr marL="2057400" indent="-228600" eaLnBrk="0" hangingPunct="0"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华文新魏" panose="020108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Y</a:t>
                </a: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200021" y="4860032"/>
            <a:ext cx="1193434" cy="717934"/>
            <a:chOff x="1676021" y="4860032"/>
            <a:chExt cx="1193434" cy="717934"/>
          </a:xfrm>
        </p:grpSpPr>
        <p:sp>
          <p:nvSpPr>
            <p:cNvPr id="33812" name="直线 19"/>
            <p:cNvSpPr>
              <a:spLocks noChangeShapeType="1"/>
            </p:cNvSpPr>
            <p:nvPr/>
          </p:nvSpPr>
          <p:spPr bwMode="auto">
            <a:xfrm>
              <a:off x="2260104" y="4860032"/>
              <a:ext cx="0" cy="297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sp>
          <p:nvSpPr>
            <p:cNvPr id="37" name="六边形 36"/>
            <p:cNvSpPr/>
            <p:nvPr/>
          </p:nvSpPr>
          <p:spPr>
            <a:xfrm>
              <a:off x="1676021" y="5166320"/>
              <a:ext cx="1193434" cy="411646"/>
            </a:xfrm>
            <a:prstGeom prst="hexagon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传送完</a:t>
              </a:r>
            </a:p>
          </p:txBody>
        </p:sp>
      </p:grpSp>
      <p:sp>
        <p:nvSpPr>
          <p:cNvPr id="31" name="矩形 3"/>
          <p:cNvSpPr txBox="1">
            <a:spLocks noChangeArrowheads="1"/>
          </p:cNvSpPr>
          <p:nvPr/>
        </p:nvSpPr>
        <p:spPr bwMode="auto">
          <a:xfrm>
            <a:off x="6018383" y="1366368"/>
            <a:ext cx="5658603" cy="53443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/>
              <a:t>信息交换完全由</a:t>
            </a:r>
            <a:r>
              <a:rPr lang="en-US" altLang="zh-CN" dirty="0"/>
              <a:t>CPU</a:t>
            </a:r>
            <a:r>
              <a:rPr lang="zh-CN" altLang="zh-CN" dirty="0"/>
              <a:t>执行程序实现。</a:t>
            </a:r>
            <a:endParaRPr lang="en-US" altLang="zh-CN" dirty="0"/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启动设备</a:t>
            </a:r>
            <a:r>
              <a:rPr lang="en-US" altLang="zh-CN" dirty="0"/>
              <a:t>;</a:t>
            </a:r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反复查询</a:t>
            </a:r>
            <a:r>
              <a:rPr lang="zh-CN" altLang="zh-CN" dirty="0"/>
              <a:t>设备</a:t>
            </a:r>
            <a:r>
              <a:rPr lang="zh-CN" altLang="en-US" dirty="0"/>
              <a:t>直至设备准备好</a:t>
            </a:r>
            <a:r>
              <a:rPr lang="en-US" altLang="zh-CN" dirty="0"/>
              <a:t>;</a:t>
            </a:r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传输单个数据</a:t>
            </a:r>
            <a:endParaRPr lang="en-US" altLang="zh-CN" dirty="0"/>
          </a:p>
          <a:p>
            <a:pPr marL="9271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重复</a:t>
            </a:r>
            <a:r>
              <a:rPr lang="en-US" altLang="zh-CN" dirty="0"/>
              <a:t>2-3</a:t>
            </a:r>
            <a:r>
              <a:rPr lang="zh-CN" altLang="en-US" dirty="0"/>
              <a:t>步直至数据传输完毕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CPU</a:t>
            </a:r>
            <a:r>
              <a:rPr lang="zh-CN" altLang="zh-CN" dirty="0"/>
              <a:t>外设串行工作，</a:t>
            </a:r>
            <a:r>
              <a:rPr lang="zh-CN" altLang="en-US" dirty="0"/>
              <a:t>反复查询设备状态占用较多</a:t>
            </a:r>
            <a:r>
              <a:rPr lang="en-US" altLang="zh-CN" dirty="0"/>
              <a:t>CPU</a:t>
            </a:r>
            <a:r>
              <a:rPr lang="zh-CN" altLang="en-US" dirty="0"/>
              <a:t>时间</a:t>
            </a:r>
            <a:r>
              <a:rPr lang="zh-CN" altLang="zh-CN" dirty="0"/>
              <a:t>，系统效率低。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CPU</a:t>
            </a:r>
            <a:r>
              <a:rPr lang="zh-CN" altLang="en-US" dirty="0"/>
              <a:t>占用率取决于查询频率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用于早期的计算机</a:t>
            </a:r>
            <a:endParaRPr lang="zh-CN" altLang="en-US" kern="0" dirty="0"/>
          </a:p>
        </p:txBody>
      </p:sp>
      <p:grpSp>
        <p:nvGrpSpPr>
          <p:cNvPr id="4" name="组合 3"/>
          <p:cNvGrpSpPr/>
          <p:nvPr/>
        </p:nvGrpSpPr>
        <p:grpSpPr>
          <a:xfrm>
            <a:off x="3214805" y="2279106"/>
            <a:ext cx="1193434" cy="717847"/>
            <a:chOff x="1690805" y="2221304"/>
            <a:chExt cx="1193434" cy="717847"/>
          </a:xfrm>
        </p:grpSpPr>
        <p:sp>
          <p:nvSpPr>
            <p:cNvPr id="33808" name="直线 15"/>
            <p:cNvSpPr>
              <a:spLocks noChangeShapeType="1"/>
            </p:cNvSpPr>
            <p:nvPr/>
          </p:nvSpPr>
          <p:spPr bwMode="auto">
            <a:xfrm>
              <a:off x="2260104" y="2221304"/>
              <a:ext cx="0" cy="3062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sp>
          <p:nvSpPr>
            <p:cNvPr id="36" name="六边形 35"/>
            <p:cNvSpPr/>
            <p:nvPr/>
          </p:nvSpPr>
          <p:spPr>
            <a:xfrm>
              <a:off x="1690805" y="2527505"/>
              <a:ext cx="1193434" cy="411646"/>
            </a:xfrm>
            <a:prstGeom prst="hexagon">
              <a:avLst/>
            </a:prstGeom>
            <a:solidFill>
              <a:srgbClr val="00B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准备好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793504" y="1593305"/>
            <a:ext cx="1981200" cy="685800"/>
            <a:chOff x="1269504" y="1593305"/>
            <a:chExt cx="1981200" cy="685800"/>
          </a:xfrm>
        </p:grpSpPr>
        <p:sp>
          <p:nvSpPr>
            <p:cNvPr id="33797" name="文本框 4"/>
            <p:cNvSpPr txBox="1">
              <a:spLocks noChangeArrowheads="1"/>
            </p:cNvSpPr>
            <p:nvPr/>
          </p:nvSpPr>
          <p:spPr bwMode="auto">
            <a:xfrm>
              <a:off x="1269504" y="1971328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  </a:t>
              </a:r>
              <a:r>
                <a:rPr lang="zh-CN" altLang="en-US" dirty="0"/>
                <a:t>查询设备状态</a:t>
              </a:r>
            </a:p>
          </p:txBody>
        </p:sp>
        <p:sp>
          <p:nvSpPr>
            <p:cNvPr id="33807" name="直线 14"/>
            <p:cNvSpPr>
              <a:spLocks noChangeShapeType="1"/>
            </p:cNvSpPr>
            <p:nvPr/>
          </p:nvSpPr>
          <p:spPr bwMode="auto">
            <a:xfrm>
              <a:off x="2260104" y="1593305"/>
              <a:ext cx="0" cy="37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793504" y="4149080"/>
            <a:ext cx="1981200" cy="720080"/>
            <a:chOff x="1269504" y="4149080"/>
            <a:chExt cx="1981200" cy="720080"/>
          </a:xfrm>
        </p:grpSpPr>
        <p:sp>
          <p:nvSpPr>
            <p:cNvPr id="33811" name="直线 18"/>
            <p:cNvSpPr>
              <a:spLocks noChangeShapeType="1"/>
            </p:cNvSpPr>
            <p:nvPr/>
          </p:nvSpPr>
          <p:spPr bwMode="auto">
            <a:xfrm>
              <a:off x="2260104" y="4149080"/>
              <a:ext cx="0" cy="392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  <p:sp>
          <p:nvSpPr>
            <p:cNvPr id="33800" name="文本框 7"/>
            <p:cNvSpPr txBox="1">
              <a:spLocks noChangeArrowheads="1"/>
            </p:cNvSpPr>
            <p:nvPr/>
          </p:nvSpPr>
          <p:spPr bwMode="auto">
            <a:xfrm>
              <a:off x="1269504" y="4561383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</a:t>
              </a:r>
              <a:r>
                <a:rPr lang="zh-CN" altLang="en-US" dirty="0"/>
                <a:t>传送量计数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793504" y="3659089"/>
            <a:ext cx="1981200" cy="581745"/>
            <a:chOff x="1269504" y="3659088"/>
            <a:chExt cx="1981200" cy="581745"/>
          </a:xfrm>
        </p:grpSpPr>
        <p:sp>
          <p:nvSpPr>
            <p:cNvPr id="33799" name="文本框 6"/>
            <p:cNvSpPr txBox="1">
              <a:spLocks noChangeArrowheads="1"/>
            </p:cNvSpPr>
            <p:nvPr/>
          </p:nvSpPr>
          <p:spPr bwMode="auto">
            <a:xfrm>
              <a:off x="1269504" y="3933056"/>
              <a:ext cx="1981200" cy="307777"/>
            </a:xfrm>
            <a:prstGeom prst="rect">
              <a:avLst/>
            </a:prstGeom>
            <a:solidFill>
              <a:srgbClr val="92D05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   </a:t>
              </a:r>
              <a:r>
                <a:rPr lang="zh-CN" altLang="en-US" dirty="0"/>
                <a:t>内存地址递增</a:t>
              </a:r>
            </a:p>
          </p:txBody>
        </p:sp>
        <p:sp>
          <p:nvSpPr>
            <p:cNvPr id="33810" name="直线 17"/>
            <p:cNvSpPr>
              <a:spLocks noChangeShapeType="1"/>
            </p:cNvSpPr>
            <p:nvPr/>
          </p:nvSpPr>
          <p:spPr bwMode="auto">
            <a:xfrm>
              <a:off x="2260104" y="3659088"/>
              <a:ext cx="0" cy="273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93504" y="980729"/>
            <a:ext cx="1981200" cy="612577"/>
            <a:chOff x="1269504" y="980728"/>
            <a:chExt cx="1981200" cy="612577"/>
          </a:xfrm>
        </p:grpSpPr>
        <p:sp>
          <p:nvSpPr>
            <p:cNvPr id="33796" name="文本框 3"/>
            <p:cNvSpPr txBox="1">
              <a:spLocks noChangeArrowheads="1"/>
            </p:cNvSpPr>
            <p:nvPr/>
          </p:nvSpPr>
          <p:spPr bwMode="auto">
            <a:xfrm>
              <a:off x="1269504" y="1285528"/>
              <a:ext cx="1981200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ctr">
                <a:defRPr sz="1400" i="0">
                  <a:solidFill>
                    <a:schemeClr val="dk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CN" dirty="0"/>
                <a:t> </a:t>
              </a:r>
              <a:r>
                <a:rPr lang="zh-CN" altLang="en-US" dirty="0"/>
                <a:t>启动设备</a:t>
              </a:r>
            </a:p>
          </p:txBody>
        </p:sp>
        <p:sp>
          <p:nvSpPr>
            <p:cNvPr id="33806" name="直线 13"/>
            <p:cNvSpPr>
              <a:spLocks noChangeShapeType="1"/>
            </p:cNvSpPr>
            <p:nvPr/>
          </p:nvSpPr>
          <p:spPr bwMode="auto">
            <a:xfrm>
              <a:off x="2260104" y="980728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6" grpId="0" animBg="1"/>
      <p:bldP spid="33817" grpId="0" animBg="1"/>
      <p:bldP spid="33819" grpId="0" animBg="1"/>
      <p:bldP spid="338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_HALF" val="1.0"/>
  <p:tag name="PROBLEMSCORE" val="2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_HALF" val="1.5"/>
  <p:tag name="PROBLEMREMARK" val="AC正确,B错误,没有这个作用。D错误。"/>
  <p:tag name="PROBLEMSCORE" val="2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SCORE" val="2.0"/>
  <p:tag name="PROBLEMREMARK" val="A正确。B不对,不能用通用寄存器保存现场,因为通用寄存器在中断服务程序中会被覆盖。C不对,外存太慢。D不对,描述不准确。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REMARK" val="ABC正确。D错误,不能立即,而是一条指令结束之后。"/>
  <p:tag name="PROBLEMSCORE" val="2.0"/>
  <p:tag name="PROBLEMSCORE_HALF" val="1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HASREMARK" val="True"/>
  <p:tag name="PROBLEMREMARK" val="A正确,注意是中断向量的地址,地址。"/>
  <p:tag name="PROBLEMSCORE" val="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10186</TotalTime>
  <Words>3259</Words>
  <Application>Microsoft Office PowerPoint</Application>
  <PresentationFormat>宽屏</PresentationFormat>
  <Paragraphs>624</Paragraphs>
  <Slides>50</Slides>
  <Notes>42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50</vt:i4>
      </vt:variant>
    </vt:vector>
  </HeadingPairs>
  <TitlesOfParts>
    <vt:vector size="76" baseType="lpstr">
      <vt:lpstr>华文楷体</vt:lpstr>
      <vt:lpstr>华文行楷</vt:lpstr>
      <vt:lpstr>楷体_GB2312</vt:lpstr>
      <vt:lpstr>Times New Roman</vt:lpstr>
      <vt:lpstr>Arial</vt:lpstr>
      <vt:lpstr>义启小楷书</vt:lpstr>
      <vt:lpstr>Wingdings</vt:lpstr>
      <vt:lpstr>Segoe UI</vt:lpstr>
      <vt:lpstr>黑体</vt:lpstr>
      <vt:lpstr>Tahoma</vt:lpstr>
      <vt:lpstr>等线</vt:lpstr>
      <vt:lpstr>华文新魏</vt:lpstr>
      <vt:lpstr>宋体</vt:lpstr>
      <vt:lpstr>Algerian</vt:lpstr>
      <vt:lpstr>Segoe UI Black</vt:lpstr>
      <vt:lpstr>微软雅黑</vt:lpstr>
      <vt:lpstr>微软雅黑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Picture</vt:lpstr>
      <vt:lpstr>图片</vt:lpstr>
      <vt:lpstr>PowerPoint 演示文稿</vt:lpstr>
      <vt:lpstr>PowerPoint 演示文稿</vt:lpstr>
      <vt:lpstr>本章主要内容</vt:lpstr>
      <vt:lpstr>输入/输出系统的组成与功能</vt:lpstr>
      <vt:lpstr>外围设备的定时方式</vt:lpstr>
      <vt:lpstr>输入输出过程</vt:lpstr>
      <vt:lpstr>不同设备的定时</vt:lpstr>
      <vt:lpstr>信息交换方式</vt:lpstr>
      <vt:lpstr>程序查询方式</vt:lpstr>
      <vt:lpstr>中断的基本过程</vt:lpstr>
      <vt:lpstr>中断优势</vt:lpstr>
      <vt:lpstr>直接内存访问DMA方式</vt:lpstr>
      <vt:lpstr>通道方式</vt:lpstr>
      <vt:lpstr>信息交换方式</vt:lpstr>
      <vt:lpstr>程序中断方式</vt:lpstr>
      <vt:lpstr>中断基本概念</vt:lpstr>
      <vt:lpstr>中断的实质与特点</vt:lpstr>
      <vt:lpstr>中断的分类与作用</vt:lpstr>
      <vt:lpstr>程序中断处理示意图</vt:lpstr>
      <vt:lpstr>指令执行一般流程</vt:lpstr>
      <vt:lpstr>中断响应流程</vt:lpstr>
      <vt:lpstr>中断优先级</vt:lpstr>
      <vt:lpstr>单级中断与多级中断</vt:lpstr>
      <vt:lpstr>同时中断请求的处理方法</vt:lpstr>
      <vt:lpstr>划分优先级的一般规律</vt:lpstr>
      <vt:lpstr>优先级实现---中断仲裁</vt:lpstr>
      <vt:lpstr>中断请求信号的传输方式</vt:lpstr>
      <vt:lpstr>中断屏蔽</vt:lpstr>
      <vt:lpstr>优先编码器</vt:lpstr>
      <vt:lpstr>中断屏蔽方式</vt:lpstr>
      <vt:lpstr>中断屏蔽位</vt:lpstr>
      <vt:lpstr>屏蔽码</vt:lpstr>
      <vt:lpstr>例子</vt:lpstr>
      <vt:lpstr>中断识别（寻找入口地址）</vt:lpstr>
      <vt:lpstr>中断向量法 </vt:lpstr>
      <vt:lpstr>程序识别</vt:lpstr>
      <vt:lpstr>PowerPoint 演示文稿</vt:lpstr>
      <vt:lpstr>中断处理中的问题</vt:lpstr>
      <vt:lpstr> 中断硬件接口 </vt:lpstr>
      <vt:lpstr>中断控制器工作流程</vt:lpstr>
      <vt:lpstr>工作过程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本节重点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1903</cp:revision>
  <cp:lastPrinted>2019-09-24T12:30:12Z</cp:lastPrinted>
  <dcterms:created xsi:type="dcterms:W3CDTF">2018-05-09T10:41:00Z</dcterms:created>
  <dcterms:modified xsi:type="dcterms:W3CDTF">2021-05-25T08:07:47Z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